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7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538" r:id="rId2"/>
    <p:sldId id="405" r:id="rId3"/>
    <p:sldId id="257" r:id="rId4"/>
    <p:sldId id="531" r:id="rId5"/>
    <p:sldId id="340" r:id="rId6"/>
    <p:sldId id="549" r:id="rId7"/>
    <p:sldId id="536" r:id="rId8"/>
    <p:sldId id="534" r:id="rId9"/>
    <p:sldId id="537" r:id="rId10"/>
    <p:sldId id="448" r:id="rId11"/>
    <p:sldId id="445" r:id="rId12"/>
    <p:sldId id="446" r:id="rId13"/>
    <p:sldId id="275" r:id="rId14"/>
    <p:sldId id="276" r:id="rId15"/>
    <p:sldId id="277" r:id="rId16"/>
    <p:sldId id="278" r:id="rId17"/>
    <p:sldId id="447" r:id="rId18"/>
    <p:sldId id="431" r:id="rId19"/>
    <p:sldId id="533" r:id="rId20"/>
    <p:sldId id="529" r:id="rId21"/>
    <p:sldId id="526" r:id="rId22"/>
    <p:sldId id="550" r:id="rId23"/>
    <p:sldId id="387" r:id="rId24"/>
    <p:sldId id="283" r:id="rId25"/>
  </p:sldIdLst>
  <p:sldSz cx="9144000" cy="6858000" type="screen4x3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BEF"/>
    <a:srgbClr val="6B90D3"/>
    <a:srgbClr val="B5C8E9"/>
    <a:srgbClr val="DDF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>
      <p:cViewPr varScale="1">
        <p:scale>
          <a:sx n="72" d="100"/>
          <a:sy n="72" d="100"/>
        </p:scale>
        <p:origin x="1350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NAPTA2\2021\Finances\Gjohnson%20NAPTA%20Financial%20Data%20Spreadsheets%20comparisons2.3.21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NAPTA2\2021\Finances\Gjohnson%20NAPTA%20Financial%20Data%20Spreadsheets%20comparisons2.3.21.xlsx" TargetMode="Externa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txPr>
        <a:bodyPr/>
        <a:lstStyle/>
        <a:p>
          <a:pPr>
            <a:defRPr sz="2000" b="1"/>
          </a:pPr>
          <a:endParaRPr lang="en-US"/>
        </a:p>
      </c:txPr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4833807247984107"/>
          <c:y val="0.21566411784103603"/>
          <c:w val="0.82920149213177341"/>
          <c:h val="0.6089928346470833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'Table Data'!$E$5</c:f>
              <c:strCache>
                <c:ptCount val="1"/>
                <c:pt idx="0">
                  <c:v>Subscription Income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'Table Data'!$A$8:$A$23</c:f>
              <c:numCache>
                <c:formatCode>General</c:formatCode>
                <c:ptCount val="16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</c:numCache>
            </c:numRef>
          </c:cat>
          <c:val>
            <c:numRef>
              <c:f>'Table Data'!$E$8:$E$23</c:f>
              <c:numCache>
                <c:formatCode>"$"#,##0</c:formatCode>
                <c:ptCount val="16"/>
                <c:pt idx="0">
                  <c:v>60000</c:v>
                </c:pt>
                <c:pt idx="1">
                  <c:v>51000</c:v>
                </c:pt>
                <c:pt idx="2">
                  <c:v>65500</c:v>
                </c:pt>
                <c:pt idx="3">
                  <c:v>52750</c:v>
                </c:pt>
                <c:pt idx="4">
                  <c:v>63393</c:v>
                </c:pt>
                <c:pt idx="5">
                  <c:v>68500</c:v>
                </c:pt>
                <c:pt idx="6">
                  <c:v>61750</c:v>
                </c:pt>
                <c:pt idx="7">
                  <c:v>81354</c:v>
                </c:pt>
                <c:pt idx="8">
                  <c:v>90750</c:v>
                </c:pt>
                <c:pt idx="9">
                  <c:v>86458</c:v>
                </c:pt>
                <c:pt idx="10">
                  <c:v>96411</c:v>
                </c:pt>
                <c:pt idx="11">
                  <c:v>97208</c:v>
                </c:pt>
                <c:pt idx="12">
                  <c:v>98097</c:v>
                </c:pt>
                <c:pt idx="13">
                  <c:v>99045</c:v>
                </c:pt>
                <c:pt idx="14">
                  <c:v>84899</c:v>
                </c:pt>
                <c:pt idx="15">
                  <c:v>51250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A8F-444D-9B16-80A4975F14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30856520"/>
        <c:axId val="230856912"/>
        <c:axId val="0"/>
      </c:bar3DChart>
      <c:catAx>
        <c:axId val="2308565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5400000" vert="horz"/>
          <a:lstStyle/>
          <a:p>
            <a:pPr>
              <a:defRPr b="1"/>
            </a:pPr>
            <a:endParaRPr lang="en-US"/>
          </a:p>
        </c:txPr>
        <c:crossAx val="230856912"/>
        <c:crosses val="autoZero"/>
        <c:auto val="1"/>
        <c:lblAlgn val="ctr"/>
        <c:lblOffset val="100"/>
        <c:noMultiLvlLbl val="0"/>
      </c:catAx>
      <c:valAx>
        <c:axId val="230856912"/>
        <c:scaling>
          <c:orientation val="minMax"/>
          <c:min val="0"/>
        </c:scaling>
        <c:delete val="0"/>
        <c:axPos val="l"/>
        <c:majorGridlines/>
        <c:numFmt formatCode="&quot;$&quot;#,##0" sourceLinked="1"/>
        <c:majorTickMark val="out"/>
        <c:minorTickMark val="none"/>
        <c:tickLblPos val="nextTo"/>
        <c:crossAx val="23085652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00"/>
            </a:pPr>
            <a:r>
              <a:rPr lang="en-US" sz="2000"/>
              <a:t>Learning Resource</a:t>
            </a:r>
            <a:r>
              <a:rPr lang="en-US" sz="2000" baseline="0"/>
              <a:t> </a:t>
            </a:r>
            <a:r>
              <a:rPr lang="en-US" sz="2000"/>
              <a:t>Income</a:t>
            </a:r>
          </a:p>
        </c:rich>
      </c:tx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4801692388375315"/>
          <c:y val="0.19602497446827699"/>
          <c:w val="0.82957126706614337"/>
          <c:h val="0.60950143428530656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'Table Data'!$K$5</c:f>
              <c:strCache>
                <c:ptCount val="1"/>
                <c:pt idx="0">
                  <c:v>Curriculum Income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'Table Data'!$A$7:$A$23</c:f>
              <c:numCache>
                <c:formatCode>General</c:formatCode>
                <c:ptCount val="17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  <c:pt idx="16">
                  <c:v>2021</c:v>
                </c:pt>
              </c:numCache>
            </c:numRef>
          </c:cat>
          <c:val>
            <c:numRef>
              <c:f>'Table Data'!$K$7:$K$23</c:f>
              <c:numCache>
                <c:formatCode>"$"#,##0</c:formatCode>
                <c:ptCount val="17"/>
                <c:pt idx="0">
                  <c:v>6060.71</c:v>
                </c:pt>
                <c:pt idx="1">
                  <c:v>9804.48</c:v>
                </c:pt>
                <c:pt idx="2">
                  <c:v>14891.6</c:v>
                </c:pt>
                <c:pt idx="3">
                  <c:v>2288.31</c:v>
                </c:pt>
                <c:pt idx="4">
                  <c:v>4694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45155</c:v>
                </c:pt>
                <c:pt idx="10">
                  <c:v>90513.84</c:v>
                </c:pt>
                <c:pt idx="11">
                  <c:v>123244</c:v>
                </c:pt>
                <c:pt idx="12">
                  <c:v>86152</c:v>
                </c:pt>
                <c:pt idx="13">
                  <c:v>113682.98000000001</c:v>
                </c:pt>
                <c:pt idx="14">
                  <c:v>103670</c:v>
                </c:pt>
                <c:pt idx="15">
                  <c:v>86035.28</c:v>
                </c:pt>
                <c:pt idx="16">
                  <c:v>60780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307-4E7C-94CD-F9A5A6E190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30854168"/>
        <c:axId val="230854560"/>
        <c:axId val="0"/>
      </c:bar3DChart>
      <c:catAx>
        <c:axId val="2308541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5400000" vert="horz"/>
          <a:lstStyle/>
          <a:p>
            <a:pPr>
              <a:defRPr b="1"/>
            </a:pPr>
            <a:endParaRPr lang="en-US"/>
          </a:p>
        </c:txPr>
        <c:crossAx val="230854560"/>
        <c:crosses val="autoZero"/>
        <c:auto val="1"/>
        <c:lblAlgn val="ctr"/>
        <c:lblOffset val="100"/>
        <c:noMultiLvlLbl val="0"/>
      </c:catAx>
      <c:valAx>
        <c:axId val="230854560"/>
        <c:scaling>
          <c:orientation val="minMax"/>
          <c:min val="0"/>
        </c:scaling>
        <c:delete val="0"/>
        <c:axPos val="l"/>
        <c:majorGridlines/>
        <c:numFmt formatCode="&quot;$&quot;#,##0" sourceLinked="1"/>
        <c:majorTickMark val="out"/>
        <c:minorTickMark val="none"/>
        <c:tickLblPos val="nextTo"/>
        <c:crossAx val="23085416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00"/>
            </a:pPr>
            <a:r>
              <a:rPr lang="en-US" sz="2000"/>
              <a:t>Curriculum</a:t>
            </a:r>
            <a:r>
              <a:rPr lang="en-US" sz="2000" baseline="0"/>
              <a:t> Income Breakout</a:t>
            </a:r>
            <a:endParaRPr lang="en-US" sz="2000"/>
          </a:p>
        </c:rich>
      </c:tx>
      <c:overlay val="1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4012708835439699"/>
          <c:y val="0.16628188510571423"/>
          <c:w val="0.83635922649570105"/>
          <c:h val="0.49881107312907069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'Table Data'!$G$5</c:f>
              <c:strCache>
                <c:ptCount val="1"/>
                <c:pt idx="0">
                  <c:v>Pearson (Text Books)</c:v>
                </c:pt>
              </c:strCache>
            </c:strRef>
          </c:tx>
          <c:invertIfNegative val="0"/>
          <c:cat>
            <c:numRef>
              <c:f>'Table Data'!$A$16:$A$23</c:f>
              <c:numCache>
                <c:formatCode>General</c:formatCode>
                <c:ptCount val="8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</c:numCache>
            </c:numRef>
          </c:cat>
          <c:val>
            <c:numRef>
              <c:f>'Table Data'!$G$16:$G$23</c:f>
              <c:numCache>
                <c:formatCode>"$"#,##0</c:formatCode>
                <c:ptCount val="8"/>
                <c:pt idx="0">
                  <c:v>20440</c:v>
                </c:pt>
                <c:pt idx="1">
                  <c:v>64647.34</c:v>
                </c:pt>
                <c:pt idx="2">
                  <c:v>77444</c:v>
                </c:pt>
                <c:pt idx="3">
                  <c:v>46158</c:v>
                </c:pt>
                <c:pt idx="4">
                  <c:v>66319.63</c:v>
                </c:pt>
                <c:pt idx="5">
                  <c:v>60568</c:v>
                </c:pt>
                <c:pt idx="6">
                  <c:v>63115.28</c:v>
                </c:pt>
                <c:pt idx="7">
                  <c:v>50588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C53-4BB4-B3EA-0BEEE55C22E6}"/>
            </c:ext>
          </c:extLst>
        </c:ser>
        <c:ser>
          <c:idx val="1"/>
          <c:order val="1"/>
          <c:tx>
            <c:strRef>
              <c:f>'Table Data'!$H$5</c:f>
              <c:strCache>
                <c:ptCount val="1"/>
                <c:pt idx="0">
                  <c:v>Student Workbooks</c:v>
                </c:pt>
              </c:strCache>
            </c:strRef>
          </c:tx>
          <c:invertIfNegative val="0"/>
          <c:cat>
            <c:numRef>
              <c:f>'Table Data'!$A$16:$A$23</c:f>
              <c:numCache>
                <c:formatCode>General</c:formatCode>
                <c:ptCount val="8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</c:numCache>
            </c:numRef>
          </c:cat>
          <c:val>
            <c:numRef>
              <c:f>'Table Data'!$H$16:$H$23</c:f>
              <c:numCache>
                <c:formatCode>"$"#,##0</c:formatCode>
                <c:ptCount val="8"/>
                <c:pt idx="0">
                  <c:v>8325</c:v>
                </c:pt>
                <c:pt idx="1">
                  <c:v>6075.97</c:v>
                </c:pt>
                <c:pt idx="2">
                  <c:v>12945</c:v>
                </c:pt>
                <c:pt idx="3">
                  <c:v>4864</c:v>
                </c:pt>
                <c:pt idx="4">
                  <c:v>7547.35</c:v>
                </c:pt>
                <c:pt idx="5">
                  <c:v>5716</c:v>
                </c:pt>
                <c:pt idx="6">
                  <c:v>4697.5</c:v>
                </c:pt>
                <c:pt idx="7">
                  <c:v>1058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C53-4BB4-B3EA-0BEEE55C22E6}"/>
            </c:ext>
          </c:extLst>
        </c:ser>
        <c:ser>
          <c:idx val="2"/>
          <c:order val="2"/>
          <c:tx>
            <c:strRef>
              <c:f>'Table Data'!$I$5</c:f>
              <c:strCache>
                <c:ptCount val="1"/>
                <c:pt idx="0">
                  <c:v>PTEX Exam</c:v>
                </c:pt>
              </c:strCache>
            </c:strRef>
          </c:tx>
          <c:invertIfNegative val="0"/>
          <c:cat>
            <c:numRef>
              <c:f>'Table Data'!$A$16:$A$23</c:f>
              <c:numCache>
                <c:formatCode>General</c:formatCode>
                <c:ptCount val="8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</c:numCache>
            </c:numRef>
          </c:cat>
          <c:val>
            <c:numRef>
              <c:f>'Table Data'!$I$16:$I$23</c:f>
              <c:numCache>
                <c:formatCode>"$"#,##0</c:formatCode>
                <c:ptCount val="8"/>
                <c:pt idx="0">
                  <c:v>14650</c:v>
                </c:pt>
                <c:pt idx="1">
                  <c:v>9270</c:v>
                </c:pt>
                <c:pt idx="2">
                  <c:v>19158</c:v>
                </c:pt>
                <c:pt idx="3">
                  <c:v>25750</c:v>
                </c:pt>
                <c:pt idx="4">
                  <c:v>34237</c:v>
                </c:pt>
                <c:pt idx="5">
                  <c:v>32159</c:v>
                </c:pt>
                <c:pt idx="6">
                  <c:v>14442.5</c:v>
                </c:pt>
                <c:pt idx="7">
                  <c:v>9134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C53-4BB4-B3EA-0BEEE55C22E6}"/>
            </c:ext>
          </c:extLst>
        </c:ser>
        <c:ser>
          <c:idx val="3"/>
          <c:order val="3"/>
          <c:tx>
            <c:strRef>
              <c:f>'Table Data'!$J$5</c:f>
              <c:strCache>
                <c:ptCount val="1"/>
                <c:pt idx="0">
                  <c:v>WBT Orders</c:v>
                </c:pt>
              </c:strCache>
            </c:strRef>
          </c:tx>
          <c:invertIfNegative val="0"/>
          <c:cat>
            <c:numRef>
              <c:f>'Table Data'!$A$16:$A$23</c:f>
              <c:numCache>
                <c:formatCode>General</c:formatCode>
                <c:ptCount val="8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</c:numCache>
            </c:numRef>
          </c:cat>
          <c:val>
            <c:numRef>
              <c:f>'Table Data'!$J$16:$J$23</c:f>
              <c:numCache>
                <c:formatCode>"$"#,##0</c:formatCode>
                <c:ptCount val="8"/>
                <c:pt idx="0">
                  <c:v>1740</c:v>
                </c:pt>
                <c:pt idx="1">
                  <c:v>10520.53</c:v>
                </c:pt>
                <c:pt idx="2">
                  <c:v>13697</c:v>
                </c:pt>
                <c:pt idx="3">
                  <c:v>9380</c:v>
                </c:pt>
                <c:pt idx="4">
                  <c:v>5579</c:v>
                </c:pt>
                <c:pt idx="5">
                  <c:v>5227</c:v>
                </c:pt>
                <c:pt idx="6">
                  <c:v>3780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C53-4BB4-B3EA-0BEEE55C22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30858872"/>
        <c:axId val="230859264"/>
        <c:axId val="0"/>
      </c:bar3DChart>
      <c:catAx>
        <c:axId val="2308588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5400000" vert="horz"/>
          <a:lstStyle/>
          <a:p>
            <a:pPr>
              <a:defRPr b="1"/>
            </a:pPr>
            <a:endParaRPr lang="en-US"/>
          </a:p>
        </c:txPr>
        <c:crossAx val="230859264"/>
        <c:crosses val="autoZero"/>
        <c:auto val="1"/>
        <c:lblAlgn val="ctr"/>
        <c:lblOffset val="100"/>
        <c:noMultiLvlLbl val="0"/>
      </c:catAx>
      <c:valAx>
        <c:axId val="230859264"/>
        <c:scaling>
          <c:orientation val="minMax"/>
          <c:max val="80000"/>
          <c:min val="0"/>
        </c:scaling>
        <c:delete val="0"/>
        <c:axPos val="l"/>
        <c:majorGridlines/>
        <c:numFmt formatCode="&quot;$&quot;#,##0" sourceLinked="1"/>
        <c:majorTickMark val="out"/>
        <c:minorTickMark val="none"/>
        <c:tickLblPos val="nextTo"/>
        <c:crossAx val="230858872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txPr>
    <a:bodyPr/>
    <a:lstStyle/>
    <a:p>
      <a:pPr>
        <a:defRPr sz="14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txPr>
        <a:bodyPr/>
        <a:lstStyle/>
        <a:p>
          <a:pPr>
            <a:defRPr sz="2000"/>
          </a:pPr>
          <a:endParaRPr lang="en-US"/>
        </a:p>
      </c:txPr>
    </c:title>
    <c:autoTitleDeleted val="0"/>
    <c:view3D>
      <c:rotX val="15"/>
      <c:rotY val="20"/>
      <c:rAngAx val="1"/>
    </c:view3D>
    <c:floor>
      <c:thickness val="0"/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.13870620011006418"/>
          <c:y val="0.18780554844362263"/>
          <c:w val="0.839446732800048"/>
          <c:h val="0.68757888827559366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'Table Data'!$X$5</c:f>
              <c:strCache>
                <c:ptCount val="1"/>
                <c:pt idx="0">
                  <c:v>ISC Profit/Loss</c:v>
                </c:pt>
              </c:strCache>
            </c:strRef>
          </c:tx>
          <c:invertIfNegative val="0"/>
          <c:dLbls>
            <c:dLbl>
              <c:idx val="3"/>
              <c:layout>
                <c:manualLayout>
                  <c:x val="0"/>
                  <c:y val="1.99308495922582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015-46A2-8D56-349CE0211F7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'Table Data'!$A$12:$A$22</c:f>
              <c:numCache>
                <c:formatCode>General</c:formatCode>
                <c:ptCount val="1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</c:numCache>
            </c:numRef>
          </c:cat>
          <c:val>
            <c:numRef>
              <c:f>'Table Data'!$X$12:$X$22</c:f>
              <c:numCache>
                <c:formatCode>"$"#,##0</c:formatCode>
                <c:ptCount val="11"/>
                <c:pt idx="0">
                  <c:v>18211.785714285714</c:v>
                </c:pt>
                <c:pt idx="1">
                  <c:v>17724.931506849316</c:v>
                </c:pt>
                <c:pt idx="2">
                  <c:v>17783.442307692305</c:v>
                </c:pt>
                <c:pt idx="3">
                  <c:v>-1696.5228758169978</c:v>
                </c:pt>
                <c:pt idx="4">
                  <c:v>27343.249459459461</c:v>
                </c:pt>
                <c:pt idx="5">
                  <c:v>28460</c:v>
                </c:pt>
                <c:pt idx="6">
                  <c:v>22417</c:v>
                </c:pt>
                <c:pt idx="7">
                  <c:v>49549</c:v>
                </c:pt>
                <c:pt idx="8">
                  <c:v>48226.53</c:v>
                </c:pt>
                <c:pt idx="9">
                  <c:v>16566</c:v>
                </c:pt>
                <c:pt idx="10">
                  <c:v>11000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015-46A2-8D56-349CE0211F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30476072"/>
        <c:axId val="230476464"/>
        <c:axId val="0"/>
      </c:bar3DChart>
      <c:catAx>
        <c:axId val="2304760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txPr>
          <a:bodyPr rot="-5400000" vert="horz"/>
          <a:lstStyle/>
          <a:p>
            <a:pPr>
              <a:defRPr b="1"/>
            </a:pPr>
            <a:endParaRPr lang="en-US"/>
          </a:p>
        </c:txPr>
        <c:crossAx val="230476464"/>
        <c:crosses val="autoZero"/>
        <c:auto val="1"/>
        <c:lblAlgn val="ctr"/>
        <c:lblOffset val="100"/>
        <c:noMultiLvlLbl val="0"/>
      </c:catAx>
      <c:valAx>
        <c:axId val="230476464"/>
        <c:scaling>
          <c:orientation val="minMax"/>
          <c:max val="50000"/>
        </c:scaling>
        <c:delete val="0"/>
        <c:axPos val="l"/>
        <c:majorGridlines/>
        <c:numFmt formatCode="&quot;$&quot;#,##0" sourceLinked="0"/>
        <c:majorTickMark val="out"/>
        <c:minorTickMark val="none"/>
        <c:tickLblPos val="nextTo"/>
        <c:crossAx val="23047607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txPr>
        <a:bodyPr/>
        <a:lstStyle/>
        <a:p>
          <a:pPr>
            <a:defRPr sz="2000"/>
          </a:pPr>
          <a:endParaRPr lang="en-US"/>
        </a:p>
      </c:txPr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4503299400458344"/>
          <c:y val="0.22197266940826016"/>
          <c:w val="0.83212343052617899"/>
          <c:h val="0.73946125737402024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'Table Data'!$AY$5</c:f>
              <c:strCache>
                <c:ptCount val="1"/>
                <c:pt idx="0">
                  <c:v>NTSC - Profit/Loss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'Table Data'!$A$16:$A$23</c:f>
              <c:numCache>
                <c:formatCode>General</c:formatCode>
                <c:ptCount val="8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</c:numCache>
            </c:numRef>
          </c:cat>
          <c:val>
            <c:numRef>
              <c:f>'Table Data'!$AY$16:$AY$23</c:f>
              <c:numCache>
                <c:formatCode>"$"#,##0</c:formatCode>
                <c:ptCount val="8"/>
                <c:pt idx="0">
                  <c:v>-2900</c:v>
                </c:pt>
                <c:pt idx="1">
                  <c:v>-2500</c:v>
                </c:pt>
                <c:pt idx="2">
                  <c:v>-23000</c:v>
                </c:pt>
                <c:pt idx="3">
                  <c:v>-3854</c:v>
                </c:pt>
                <c:pt idx="4">
                  <c:v>7415</c:v>
                </c:pt>
                <c:pt idx="5">
                  <c:v>1425</c:v>
                </c:pt>
                <c:pt idx="6">
                  <c:v>26125</c:v>
                </c:pt>
                <c:pt idx="7">
                  <c:v>339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D81-445E-A90C-391ADC6C9A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31140336"/>
        <c:axId val="231140728"/>
        <c:axId val="0"/>
      </c:bar3DChart>
      <c:catAx>
        <c:axId val="2311403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b="1"/>
            </a:pPr>
            <a:endParaRPr lang="en-US"/>
          </a:p>
        </c:txPr>
        <c:crossAx val="231140728"/>
        <c:crosses val="autoZero"/>
        <c:auto val="1"/>
        <c:lblAlgn val="ctr"/>
        <c:lblOffset val="100"/>
        <c:noMultiLvlLbl val="0"/>
      </c:catAx>
      <c:valAx>
        <c:axId val="231140728"/>
        <c:scaling>
          <c:orientation val="minMax"/>
          <c:max val="10000"/>
          <c:min val="-25000"/>
        </c:scaling>
        <c:delete val="0"/>
        <c:axPos val="l"/>
        <c:majorGridlines/>
        <c:numFmt formatCode="&quot;$&quot;#,##0" sourceLinked="0"/>
        <c:majorTickMark val="out"/>
        <c:minorTickMark val="none"/>
        <c:tickLblPos val="nextTo"/>
        <c:crossAx val="23114033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>
              <a:defRPr sz="2000" b="1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sz="2000" b="1">
                <a:solidFill>
                  <a:sysClr val="windowText" lastClr="000000"/>
                </a:solidFill>
              </a:rPr>
              <a:t>NAPTA Actual Over-Under Spending from Budgeted Allowance</a:t>
            </a:r>
          </a:p>
        </c:rich>
      </c:tx>
      <c:layout>
        <c:manualLayout>
          <c:xMode val="edge"/>
          <c:yMode val="edge"/>
          <c:x val="0.15916278570150338"/>
          <c:y val="2.103338762156325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sz="2000" b="1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9.5088951790992984E-2"/>
          <c:y val="0.21747280246119449"/>
          <c:w val="0.88874052079515931"/>
          <c:h val="0.75736996936472689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'Historical Over-Under Spend'!$G$6</c:f>
              <c:strCache>
                <c:ptCount val="1"/>
                <c:pt idx="0">
                  <c:v>Actual Over-Under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'Historical Over-Under Spend'!$C$7:$C$19</c:f>
              <c:numCache>
                <c:formatCode>General</c:formatCode>
                <c:ptCount val="13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</c:v>
                </c:pt>
                <c:pt idx="11">
                  <c:v>2020</c:v>
                </c:pt>
                <c:pt idx="12">
                  <c:v>2021</c:v>
                </c:pt>
              </c:numCache>
            </c:numRef>
          </c:cat>
          <c:val>
            <c:numRef>
              <c:f>'Historical Over-Under Spend'!$G$7:$G$19</c:f>
              <c:numCache>
                <c:formatCode>"$"#,##0.00_);[Red]\("$"#,##0.00\)</c:formatCode>
                <c:ptCount val="13"/>
                <c:pt idx="0">
                  <c:v>62929</c:v>
                </c:pt>
                <c:pt idx="1">
                  <c:v>5969</c:v>
                </c:pt>
                <c:pt idx="2">
                  <c:v>27312</c:v>
                </c:pt>
                <c:pt idx="3">
                  <c:v>24094</c:v>
                </c:pt>
                <c:pt idx="4">
                  <c:v>44281</c:v>
                </c:pt>
                <c:pt idx="5">
                  <c:v>-25101</c:v>
                </c:pt>
                <c:pt idx="6">
                  <c:v>154099</c:v>
                </c:pt>
                <c:pt idx="7">
                  <c:v>12851</c:v>
                </c:pt>
                <c:pt idx="8">
                  <c:v>8978.9899999999907</c:v>
                </c:pt>
                <c:pt idx="9">
                  <c:v>50190.369999999995</c:v>
                </c:pt>
                <c:pt idx="10">
                  <c:v>-27415.210000000021</c:v>
                </c:pt>
                <c:pt idx="11">
                  <c:v>12378.719999999972</c:v>
                </c:pt>
                <c:pt idx="12">
                  <c:v>65005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AD-4613-8BC8-6F9315723F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shape val="box"/>
        <c:axId val="700474784"/>
        <c:axId val="700475112"/>
        <c:axId val="0"/>
      </c:bar3DChart>
      <c:catAx>
        <c:axId val="700474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00475112"/>
        <c:crosses val="autoZero"/>
        <c:auto val="1"/>
        <c:lblAlgn val="ctr"/>
        <c:lblOffset val="100"/>
        <c:noMultiLvlLbl val="0"/>
      </c:catAx>
      <c:valAx>
        <c:axId val="700475112"/>
        <c:scaling>
          <c:orientation val="minMax"/>
          <c:max val="16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.00_);[Red]\(&quot;$&quot;#,##0.00\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004747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chemeClr val="accent1"/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txPr>
        <a:bodyPr/>
        <a:lstStyle/>
        <a:p>
          <a:pPr>
            <a:defRPr sz="2000"/>
          </a:pPr>
          <a:endParaRPr lang="en-US"/>
        </a:p>
      </c:txPr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4833807247984107"/>
          <c:y val="0.19826738076182102"/>
          <c:w val="0.82920149213177341"/>
          <c:h val="0.62605935889608388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'Table Data'!$C$5</c:f>
              <c:strCache>
                <c:ptCount val="1"/>
                <c:pt idx="0">
                  <c:v>End of Year Balance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'Table Data'!$A$7:$A$23</c:f>
              <c:numCache>
                <c:formatCode>General</c:formatCode>
                <c:ptCount val="17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  <c:pt idx="16">
                  <c:v>2021</c:v>
                </c:pt>
              </c:numCache>
            </c:numRef>
          </c:cat>
          <c:val>
            <c:numRef>
              <c:f>'Table Data'!$C$7:$C$23</c:f>
              <c:numCache>
                <c:formatCode>"$"#,##0.00</c:formatCode>
                <c:ptCount val="17"/>
                <c:pt idx="0">
                  <c:v>37869.22</c:v>
                </c:pt>
                <c:pt idx="1">
                  <c:v>47962.03</c:v>
                </c:pt>
                <c:pt idx="2">
                  <c:v>76517</c:v>
                </c:pt>
                <c:pt idx="3">
                  <c:v>44038.09</c:v>
                </c:pt>
                <c:pt idx="4">
                  <c:v>77737</c:v>
                </c:pt>
                <c:pt idx="5">
                  <c:v>94000</c:v>
                </c:pt>
                <c:pt idx="6">
                  <c:v>121500</c:v>
                </c:pt>
                <c:pt idx="7">
                  <c:v>155000</c:v>
                </c:pt>
                <c:pt idx="8">
                  <c:v>197781</c:v>
                </c:pt>
                <c:pt idx="9">
                  <c:v>178780</c:v>
                </c:pt>
                <c:pt idx="10">
                  <c:v>333641</c:v>
                </c:pt>
                <c:pt idx="11">
                  <c:v>364995</c:v>
                </c:pt>
                <c:pt idx="12">
                  <c:v>378774</c:v>
                </c:pt>
                <c:pt idx="13">
                  <c:v>418784.37</c:v>
                </c:pt>
                <c:pt idx="14">
                  <c:v>407133.79</c:v>
                </c:pt>
                <c:pt idx="15">
                  <c:v>415482.5</c:v>
                </c:pt>
                <c:pt idx="16">
                  <c:v>473554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850-46BF-A213-E9E6E4617F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30857696"/>
        <c:axId val="230858088"/>
        <c:axId val="0"/>
      </c:bar3DChart>
      <c:catAx>
        <c:axId val="2308576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5400000" vert="horz"/>
          <a:lstStyle/>
          <a:p>
            <a:pPr>
              <a:defRPr b="1"/>
            </a:pPr>
            <a:endParaRPr lang="en-US"/>
          </a:p>
        </c:txPr>
        <c:crossAx val="230858088"/>
        <c:crosses val="autoZero"/>
        <c:auto val="1"/>
        <c:lblAlgn val="ctr"/>
        <c:lblOffset val="100"/>
        <c:noMultiLvlLbl val="0"/>
      </c:catAx>
      <c:valAx>
        <c:axId val="230858088"/>
        <c:scaling>
          <c:orientation val="minMax"/>
          <c:max val="500000"/>
          <c:min val="0"/>
        </c:scaling>
        <c:delete val="0"/>
        <c:axPos val="l"/>
        <c:majorGridlines/>
        <c:numFmt formatCode="&quot;$&quot;#,##0" sourceLinked="0"/>
        <c:majorTickMark val="out"/>
        <c:minorTickMark val="none"/>
        <c:tickLblPos val="nextTo"/>
        <c:crossAx val="23085769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7620395B-FAD7-4D53-8E72-75F49DA0B207}" type="datetimeFigureOut">
              <a:rPr lang="en-US" smtClean="0"/>
              <a:t>7/16/2021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38275" y="1173163"/>
            <a:ext cx="4225925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99741112-60E5-4753-BB89-CC2DB21647B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77988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741112-60E5-4753-BB89-CC2DB21647B0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67738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741112-60E5-4753-BB89-CC2DB21647B0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87770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741112-60E5-4753-BB89-CC2DB21647B0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09609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741112-60E5-4753-BB89-CC2DB21647B0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39304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1905000"/>
            <a:ext cx="9144000" cy="457200"/>
          </a:xfrm>
          <a:prstGeom prst="rect">
            <a:avLst/>
          </a:prstGeom>
          <a:solidFill>
            <a:srgbClr val="008B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 descr="pp header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2309091"/>
          </a:xfrm>
          <a:prstGeom prst="rect">
            <a:avLst/>
          </a:prstGeom>
        </p:spPr>
      </p:pic>
      <p:sp>
        <p:nvSpPr>
          <p:cNvPr id="15" name="TextBox 14"/>
          <p:cNvSpPr txBox="1"/>
          <p:nvPr userDrawn="1"/>
        </p:nvSpPr>
        <p:spPr>
          <a:xfrm>
            <a:off x="609600" y="3124200"/>
            <a:ext cx="8077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j-ea"/>
                <a:cs typeface="+mj-cs"/>
              </a:rPr>
              <a:t>Instructor Skills Conference VII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Box 15"/>
          <p:cNvSpPr txBox="1"/>
          <p:nvPr userDrawn="1"/>
        </p:nvSpPr>
        <p:spPr>
          <a:xfrm>
            <a:off x="609600" y="3925669"/>
            <a:ext cx="807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New Orleans 2016</a:t>
            </a:r>
            <a:endParaRPr lang="en-US" sz="3600" b="1" dirty="0">
              <a:solidFill>
                <a:schemeClr val="tx1">
                  <a:lumMod val="50000"/>
                  <a:lumOff val="50000"/>
                </a:schemeClr>
              </a:solidFill>
              <a:effectLst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457200" y="1371600"/>
            <a:ext cx="8229600" cy="76200"/>
          </a:xfrm>
          <a:prstGeom prst="rect">
            <a:avLst/>
          </a:prstGeom>
          <a:solidFill>
            <a:srgbClr val="008B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48FDF36-87D1-47AF-910A-7C762A9C0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7CFE1-A93E-4F89-AF21-8A79A68C610B}" type="datetimeFigureOut">
              <a:rPr lang="en-US" smtClean="0"/>
              <a:t>7/16/2021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E0A5F8D-9F02-450D-9E44-9981B7B1EB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6BE6DA-1434-4157-97AC-FEB9C53B8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D4ECB-8F29-4033-B4BB-8F263CE45B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8041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pp footer.jpg"/>
          <p:cNvPicPr>
            <a:picLocks noChangeAspect="1"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0" y="4548909"/>
            <a:ext cx="9144000" cy="2309091"/>
          </a:xfrm>
          <a:prstGeom prst="rect">
            <a:avLst/>
          </a:prstGeom>
        </p:spPr>
      </p:pic>
      <p:pic>
        <p:nvPicPr>
          <p:cNvPr id="10" name="Picture 9" descr="TM logo.png"/>
          <p:cNvPicPr>
            <a:picLocks noChangeAspect="1"/>
          </p:cNvPicPr>
          <p:nvPr userDrawn="1"/>
        </p:nvPicPr>
        <p:blipFill>
          <a:blip r:embed="rId7" cstate="print"/>
          <a:stretch>
            <a:fillRect/>
          </a:stretch>
        </p:blipFill>
        <p:spPr>
          <a:xfrm>
            <a:off x="7821705" y="6149790"/>
            <a:ext cx="1143000" cy="61722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761" r:id="rId4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Job%20Opportunity%20in%20Post%20Pandemic%20Era%20(GEJ)%20V3.mp4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F9060-F63B-4E6A-85DD-F30A6E691C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800" b="1" dirty="0"/>
              <a:t>Thanks for Joining Us!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C317AB-BD0A-4773-98E2-AF38E8CAB4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The </a:t>
            </a:r>
            <a:r>
              <a:rPr lang="en-US" b="1" dirty="0"/>
              <a:t>NAPTA 2021 Summer General Meeting </a:t>
            </a:r>
            <a:r>
              <a:rPr lang="en-US" dirty="0"/>
              <a:t>will start in a few minutes!</a:t>
            </a:r>
          </a:p>
          <a:p>
            <a:endParaRPr lang="en-US" dirty="0"/>
          </a:p>
          <a:p>
            <a:r>
              <a:rPr lang="en-US" dirty="0"/>
              <a:t>The </a:t>
            </a:r>
            <a:r>
              <a:rPr lang="en-US" b="1" dirty="0"/>
              <a:t>Audio</a:t>
            </a:r>
            <a:r>
              <a:rPr lang="en-US" dirty="0"/>
              <a:t>, </a:t>
            </a:r>
            <a:r>
              <a:rPr lang="en-US" b="1" dirty="0"/>
              <a:t>Video</a:t>
            </a:r>
            <a:r>
              <a:rPr lang="en-US" dirty="0"/>
              <a:t>, </a:t>
            </a:r>
            <a:r>
              <a:rPr lang="en-US" b="1" dirty="0"/>
              <a:t>Participants</a:t>
            </a:r>
            <a:r>
              <a:rPr lang="en-US" dirty="0"/>
              <a:t>, and </a:t>
            </a:r>
            <a:r>
              <a:rPr lang="en-US" b="1" dirty="0"/>
              <a:t>Chat</a:t>
            </a:r>
            <a:r>
              <a:rPr lang="en-US" dirty="0"/>
              <a:t> buttons are across the bottom of your screen and will appear as you move your cursor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Please stand by and have your </a:t>
            </a:r>
            <a:r>
              <a:rPr lang="en-US" b="1" i="1" u="sng" dirty="0">
                <a:solidFill>
                  <a:srgbClr val="FF0000"/>
                </a:solidFill>
              </a:rPr>
              <a:t>audio muted </a:t>
            </a:r>
            <a:r>
              <a:rPr lang="en-US" dirty="0"/>
              <a:t>unless you need to speak</a:t>
            </a:r>
          </a:p>
        </p:txBody>
      </p:sp>
    </p:spTree>
    <p:extLst>
      <p:ext uri="{BB962C8B-B14F-4D97-AF65-F5344CB8AC3E}">
        <p14:creationId xmlns:p14="http://schemas.microsoft.com/office/powerpoint/2010/main" val="12812825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06AC88-DA87-4170-AA9C-2576DCDE02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b="1" dirty="0"/>
              <a:t>WELCOME TO THE INTERNET!!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6D1130-7F44-4A57-808D-7EFC2C27F7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en-US" dirty="0"/>
          </a:p>
          <a:p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sz="2400" dirty="0"/>
          </a:p>
          <a:p>
            <a:pPr marL="0" indent="0" algn="ctr">
              <a:buNone/>
            </a:pPr>
            <a:endParaRPr lang="en-US" sz="2400" dirty="0"/>
          </a:p>
          <a:p>
            <a:pPr marL="0" indent="0" algn="ctr">
              <a:buNone/>
            </a:pPr>
            <a:endParaRPr lang="en-US" sz="2400" dirty="0"/>
          </a:p>
          <a:p>
            <a:pPr marL="0" indent="0" algn="ctr">
              <a:buNone/>
            </a:pPr>
            <a:endParaRPr lang="en-US" sz="2400" dirty="0"/>
          </a:p>
          <a:p>
            <a:pPr marL="0" indent="0" algn="ctr">
              <a:buNone/>
            </a:pPr>
            <a:r>
              <a:rPr lang="en-US" sz="2400" b="1" dirty="0"/>
              <a:t>Virtual Meeting</a:t>
            </a:r>
          </a:p>
          <a:p>
            <a:pPr marL="0" indent="0" algn="ctr">
              <a:buNone/>
            </a:pPr>
            <a:r>
              <a:rPr lang="en-US" sz="2400" b="1" dirty="0"/>
              <a:t>VIA Microsoft Teams</a:t>
            </a:r>
          </a:p>
          <a:p>
            <a:pPr marL="0" indent="0" algn="ctr">
              <a:buNone/>
            </a:pPr>
            <a:r>
              <a:rPr lang="en-US" sz="2400" b="1" dirty="0"/>
              <a:t>Friday, July 16, 2021</a:t>
            </a:r>
          </a:p>
          <a:p>
            <a:pPr marL="0" indent="0" algn="ctr">
              <a:buNone/>
            </a:pPr>
            <a:endParaRPr lang="en-US" sz="2400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6589678-E535-4622-B7AE-29DFF9AD5AC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702" y="1600200"/>
            <a:ext cx="5817809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692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b="1" dirty="0">
                <a:latin typeface="Calisto MT" panose="02040603050505030304" pitchFamily="18" charset="0"/>
              </a:rPr>
              <a:t>Welcome to the NAPTA General Meeting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endParaRPr lang="en-US" sz="2400" b="1" dirty="0"/>
          </a:p>
          <a:p>
            <a:pPr algn="ctr"/>
            <a:endParaRPr lang="en-US" sz="1100" b="1" dirty="0"/>
          </a:p>
          <a:p>
            <a:pPr marL="0" indent="0" algn="ctr">
              <a:buNone/>
            </a:pPr>
            <a:r>
              <a:rPr lang="en-US" sz="4000" b="1" dirty="0"/>
              <a:t>Greetings from the NAPTA </a:t>
            </a:r>
          </a:p>
          <a:p>
            <a:pPr marL="0" indent="0" algn="ctr">
              <a:buNone/>
            </a:pPr>
            <a:r>
              <a:rPr lang="en-US" sz="4000" b="1" dirty="0"/>
              <a:t>Board Chair</a:t>
            </a:r>
          </a:p>
          <a:p>
            <a:pPr marL="0" indent="0" algn="ctr">
              <a:buNone/>
            </a:pPr>
            <a:r>
              <a:rPr lang="en-US" sz="7100" b="1" dirty="0">
                <a:latin typeface="Footlight MT Light" panose="0204060206030A020304" pitchFamily="18" charset="0"/>
              </a:rPr>
              <a:t>Mike Lopez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4400" b="1" dirty="0"/>
              <a:t>Safety Moment</a:t>
            </a:r>
          </a:p>
          <a:p>
            <a:pPr marL="0" indent="0" algn="ctr">
              <a:buNone/>
            </a:pPr>
            <a:r>
              <a:rPr lang="en-US" dirty="0"/>
              <a:t>“caring by sharing”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b="1" dirty="0">
                <a:latin typeface="Calisto MT" panose="02040603050505030304" pitchFamily="18" charset="0"/>
              </a:rPr>
              <a:t>NAPTA Board of Directors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b="1" dirty="0"/>
              <a:t>2020 Board of Director Members Are:</a:t>
            </a:r>
          </a:p>
          <a:p>
            <a:pPr marL="0" indent="0">
              <a:buNone/>
            </a:pPr>
            <a:r>
              <a:rPr lang="en-US" sz="2400" b="1" dirty="0"/>
              <a:t>Mike Lopez – Chair/Chief Executive Officer</a:t>
            </a:r>
          </a:p>
          <a:p>
            <a:pPr marL="0" indent="0">
              <a:buNone/>
            </a:pPr>
            <a:r>
              <a:rPr lang="en-US" sz="2400" b="1" dirty="0"/>
              <a:t>Alisha Nash – Vice-Chair</a:t>
            </a:r>
          </a:p>
          <a:p>
            <a:pPr marL="0" indent="0">
              <a:buNone/>
            </a:pPr>
            <a:r>
              <a:rPr lang="en-US" sz="2400" b="1" dirty="0"/>
              <a:t>Glenn Johnson – Treasurer/Chief Financial Officer</a:t>
            </a:r>
          </a:p>
          <a:p>
            <a:pPr marL="0" indent="0">
              <a:buNone/>
            </a:pPr>
            <a:r>
              <a:rPr lang="en-US" sz="2400" b="1" dirty="0"/>
              <a:t>Eric Newby – President/Executive Director</a:t>
            </a:r>
          </a:p>
          <a:p>
            <a:pPr marL="0" indent="0">
              <a:buNone/>
            </a:pPr>
            <a:r>
              <a:rPr lang="en-US" sz="2400" b="1" dirty="0"/>
              <a:t>Steve Backman – Secretary</a:t>
            </a:r>
          </a:p>
          <a:p>
            <a:pPr marL="0" indent="0">
              <a:buNone/>
            </a:pPr>
            <a:r>
              <a:rPr lang="en-US" sz="2400" b="1" dirty="0"/>
              <a:t>Mike </a:t>
            </a:r>
            <a:r>
              <a:rPr lang="en-US" sz="2400" b="1" dirty="0" err="1"/>
              <a:t>Achacoso</a:t>
            </a:r>
            <a:r>
              <a:rPr lang="en-US" sz="2400" b="1" dirty="0"/>
              <a:t>– Director</a:t>
            </a:r>
          </a:p>
          <a:p>
            <a:pPr marL="0" indent="0">
              <a:buNone/>
            </a:pPr>
            <a:r>
              <a:rPr lang="en-US" sz="2400" b="1" dirty="0"/>
              <a:t>Madonna Adams – Director</a:t>
            </a:r>
          </a:p>
          <a:p>
            <a:pPr marL="0" indent="0">
              <a:buNone/>
            </a:pPr>
            <a:r>
              <a:rPr lang="en-US" sz="2400" b="1" dirty="0" err="1"/>
              <a:t>Savid</a:t>
            </a:r>
            <a:r>
              <a:rPr lang="en-US" sz="2400" b="1" dirty="0"/>
              <a:t> Esquibel - Director</a:t>
            </a:r>
          </a:p>
          <a:p>
            <a:pPr marL="0" indent="0">
              <a:buNone/>
            </a:pPr>
            <a:r>
              <a:rPr lang="en-US" sz="2400" b="1" dirty="0"/>
              <a:t>Sallie Kay Janes – Director</a:t>
            </a:r>
          </a:p>
          <a:p>
            <a:pPr marL="0" indent="0">
              <a:buNone/>
            </a:pPr>
            <a:endParaRPr lang="en-US" sz="2400" b="1" dirty="0"/>
          </a:p>
          <a:p>
            <a:pPr algn="ctr"/>
            <a:endParaRPr lang="en-US" sz="1100" b="1" dirty="0"/>
          </a:p>
        </p:txBody>
      </p:sp>
    </p:spTree>
    <p:extLst>
      <p:ext uri="{BB962C8B-B14F-4D97-AF65-F5344CB8AC3E}">
        <p14:creationId xmlns:p14="http://schemas.microsoft.com/office/powerpoint/2010/main" val="35865215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b="1" dirty="0">
                <a:latin typeface="Calisto MT" panose="02040603050505030304" pitchFamily="18" charset="0"/>
              </a:rPr>
              <a:t>NAPTA Committee Leadership Team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7030A0"/>
                </a:solidFill>
              </a:rPr>
              <a:t>2021 Leadership Team Members are:</a:t>
            </a:r>
          </a:p>
          <a:p>
            <a:pPr marL="0" indent="0">
              <a:buNone/>
            </a:pPr>
            <a:endParaRPr lang="en-US" sz="2400" b="1" dirty="0"/>
          </a:p>
          <a:p>
            <a:pPr marL="0" indent="0">
              <a:buNone/>
            </a:pPr>
            <a:r>
              <a:rPr lang="en-US" sz="2400" b="1" dirty="0"/>
              <a:t>Curriculum Committee - 	Ron Gamble</a:t>
            </a:r>
          </a:p>
          <a:p>
            <a:pPr marL="0" indent="0">
              <a:buNone/>
            </a:pPr>
            <a:r>
              <a:rPr lang="en-US" sz="2400" b="1" dirty="0"/>
              <a:t>				Bill Goodwin</a:t>
            </a:r>
          </a:p>
          <a:p>
            <a:pPr marL="0" indent="0">
              <a:buNone/>
            </a:pPr>
            <a:r>
              <a:rPr lang="en-US" sz="2400" b="1" dirty="0"/>
              <a:t>Endorsement Committee - 	Dorothy Ortego</a:t>
            </a:r>
          </a:p>
          <a:p>
            <a:pPr marL="0" indent="0">
              <a:buNone/>
            </a:pPr>
            <a:r>
              <a:rPr lang="en-US" sz="2400" b="1" dirty="0"/>
              <a:t>				Jeff Laube</a:t>
            </a:r>
          </a:p>
          <a:p>
            <a:pPr marL="0" indent="0">
              <a:buNone/>
            </a:pPr>
            <a:r>
              <a:rPr lang="en-US" sz="2400" b="1" dirty="0"/>
              <a:t>Events/ISC Committee	Curtis Briggs</a:t>
            </a:r>
          </a:p>
          <a:p>
            <a:pPr marL="0" indent="0">
              <a:buNone/>
            </a:pPr>
            <a:r>
              <a:rPr lang="en-US" sz="2400" b="1" dirty="0"/>
              <a:t>				Dennis Link</a:t>
            </a:r>
          </a:p>
          <a:p>
            <a:pPr marL="0" indent="0">
              <a:buNone/>
            </a:pPr>
            <a:r>
              <a:rPr lang="en-US" sz="2400" b="1" dirty="0"/>
              <a:t>Events/TSC Committee - 	Martha McKinley -Coordinator</a:t>
            </a:r>
          </a:p>
          <a:p>
            <a:pPr marL="0" indent="0">
              <a:buNone/>
            </a:pPr>
            <a:r>
              <a:rPr lang="en-US" sz="2400" b="1" dirty="0"/>
              <a:t>Outreach Committee - 	David Hirsch</a:t>
            </a:r>
          </a:p>
          <a:p>
            <a:pPr marL="0" indent="0">
              <a:buNone/>
            </a:pPr>
            <a:r>
              <a:rPr lang="en-US" sz="2400" b="1" dirty="0"/>
              <a:t>				Joseph Zwiercan</a:t>
            </a:r>
          </a:p>
          <a:p>
            <a:pPr algn="ctr"/>
            <a:endParaRPr lang="en-US" sz="1100" b="1" dirty="0"/>
          </a:p>
        </p:txBody>
      </p:sp>
    </p:spTree>
    <p:extLst>
      <p:ext uri="{BB962C8B-B14F-4D97-AF65-F5344CB8AC3E}">
        <p14:creationId xmlns:p14="http://schemas.microsoft.com/office/powerpoint/2010/main" val="37705254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3ADF32-FFA8-42A6-AB20-6CEB3403B4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NAPTA Lifetime Achievement Award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C228ED-993C-4240-9028-DD54927FEA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dirty="0"/>
              <a:t>Mike Kukuk</a:t>
            </a:r>
          </a:p>
          <a:p>
            <a:pPr lvl="1"/>
            <a:r>
              <a:rPr lang="en-US" dirty="0"/>
              <a:t>Martha McKinley</a:t>
            </a:r>
          </a:p>
          <a:p>
            <a:pPr lvl="1"/>
            <a:r>
              <a:rPr lang="en-US" dirty="0"/>
              <a:t>Gary Hicks</a:t>
            </a:r>
          </a:p>
          <a:p>
            <a:pPr lvl="1"/>
            <a:r>
              <a:rPr lang="en-US" dirty="0"/>
              <a:t>Steve Ames</a:t>
            </a:r>
          </a:p>
          <a:p>
            <a:pPr lvl="1"/>
            <a:r>
              <a:rPr lang="en-US" dirty="0"/>
              <a:t>Bill Raley</a:t>
            </a:r>
          </a:p>
          <a:p>
            <a:pPr lvl="1"/>
            <a:r>
              <a:rPr lang="en-US" dirty="0"/>
              <a:t>Dorothy Ortego</a:t>
            </a:r>
          </a:p>
          <a:p>
            <a:pPr lvl="1"/>
            <a:endParaRPr lang="en-US" dirty="0"/>
          </a:p>
          <a:p>
            <a:pPr marL="457200" lvl="1" indent="0">
              <a:buNone/>
            </a:pPr>
            <a:r>
              <a:rPr lang="en-US" sz="3600" b="1" dirty="0"/>
              <a:t>Thanks for your service to The Alliance</a:t>
            </a:r>
          </a:p>
        </p:txBody>
      </p:sp>
    </p:spTree>
    <p:extLst>
      <p:ext uri="{BB962C8B-B14F-4D97-AF65-F5344CB8AC3E}">
        <p14:creationId xmlns:p14="http://schemas.microsoft.com/office/powerpoint/2010/main" val="5039053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>
                <a:latin typeface="+mn-lt"/>
              </a:rPr>
              <a:t>Curriculum Committee Report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763000" cy="4525963"/>
          </a:xfrm>
        </p:spPr>
        <p:txBody>
          <a:bodyPr>
            <a:normAutofit/>
          </a:bodyPr>
          <a:lstStyle/>
          <a:p>
            <a:r>
              <a:rPr lang="en-US" b="1" dirty="0"/>
              <a:t>Ron Gamble/Bill Goodwin</a:t>
            </a:r>
          </a:p>
          <a:p>
            <a:pPr lvl="1"/>
            <a:r>
              <a:rPr lang="en-US" dirty="0"/>
              <a:t>Education Co-Chair</a:t>
            </a:r>
          </a:p>
          <a:p>
            <a:pPr lvl="1"/>
            <a:r>
              <a:rPr lang="en-US" dirty="0"/>
              <a:t>NAPTA</a:t>
            </a:r>
          </a:p>
          <a:p>
            <a:pPr lvl="1"/>
            <a:endParaRPr lang="en-US" b="1" dirty="0"/>
          </a:p>
          <a:p>
            <a:r>
              <a:rPr lang="en-US" b="1" dirty="0"/>
              <a:t>Vanessa Price</a:t>
            </a:r>
          </a:p>
          <a:p>
            <a:pPr lvl="1"/>
            <a:r>
              <a:rPr lang="en-US" dirty="0"/>
              <a:t>Project PTEC Project Lead</a:t>
            </a:r>
          </a:p>
          <a:p>
            <a:pPr lvl="1"/>
            <a:r>
              <a:rPr lang="en-US" dirty="0"/>
              <a:t>Pearson Education</a:t>
            </a:r>
          </a:p>
        </p:txBody>
      </p:sp>
    </p:spTree>
    <p:extLst>
      <p:ext uri="{BB962C8B-B14F-4D97-AF65-F5344CB8AC3E}">
        <p14:creationId xmlns:p14="http://schemas.microsoft.com/office/powerpoint/2010/main" val="36368561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>
                <a:latin typeface="+mn-lt"/>
              </a:rPr>
              <a:t>Events/TSC Committee Report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763000" cy="4525963"/>
          </a:xfrm>
        </p:spPr>
        <p:txBody>
          <a:bodyPr>
            <a:normAutofit/>
          </a:bodyPr>
          <a:lstStyle/>
          <a:p>
            <a:r>
              <a:rPr lang="en-US" b="1" dirty="0"/>
              <a:t>Martha McKinley</a:t>
            </a:r>
            <a:endParaRPr lang="en-US" sz="3200" b="1" dirty="0"/>
          </a:p>
          <a:p>
            <a:pPr lvl="1"/>
            <a:r>
              <a:rPr lang="en-US" dirty="0"/>
              <a:t>TSC Coordinator</a:t>
            </a:r>
            <a:endParaRPr lang="en-US" sz="2800" dirty="0"/>
          </a:p>
          <a:p>
            <a:pPr lvl="1"/>
            <a:r>
              <a:rPr lang="en-US" sz="2800" dirty="0"/>
              <a:t>NAPTA</a:t>
            </a:r>
          </a:p>
          <a:p>
            <a:pPr lvl="1"/>
            <a:endParaRPr lang="en-US" sz="2800" dirty="0"/>
          </a:p>
          <a:p>
            <a:pPr marL="457200" lvl="1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2400" b="1" dirty="0"/>
          </a:p>
          <a:p>
            <a:pPr algn="ctr"/>
            <a:endParaRPr lang="en-US" sz="1100" b="1" dirty="0"/>
          </a:p>
        </p:txBody>
      </p:sp>
    </p:spTree>
    <p:extLst>
      <p:ext uri="{BB962C8B-B14F-4D97-AF65-F5344CB8AC3E}">
        <p14:creationId xmlns:p14="http://schemas.microsoft.com/office/powerpoint/2010/main" val="40805672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EB3983-964A-46E9-A773-0D8E11D5B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NAPTA mid-year Financial Report</a:t>
            </a:r>
            <a:r>
              <a:rPr lang="en-US" dirty="0"/>
              <a:t>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A749D6-19EE-41B9-AF74-DEF5EFEFB3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b="1" dirty="0"/>
              <a:t>Glenn Johnson</a:t>
            </a:r>
          </a:p>
          <a:p>
            <a:pPr lvl="1"/>
            <a:r>
              <a:rPr lang="en-US" dirty="0"/>
              <a:t>Treasurer/Chief Financial Officer</a:t>
            </a:r>
          </a:p>
          <a:p>
            <a:pPr lvl="1"/>
            <a:r>
              <a:rPr lang="en-US" dirty="0"/>
              <a:t>Head of Workforce Development</a:t>
            </a:r>
          </a:p>
          <a:p>
            <a:pPr lvl="1"/>
            <a:r>
              <a:rPr lang="en-US" dirty="0"/>
              <a:t>BASF North America</a:t>
            </a:r>
          </a:p>
        </p:txBody>
      </p:sp>
    </p:spTree>
    <p:extLst>
      <p:ext uri="{BB962C8B-B14F-4D97-AF65-F5344CB8AC3E}">
        <p14:creationId xmlns:p14="http://schemas.microsoft.com/office/powerpoint/2010/main" val="36127356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00000000-0008-0000-0400-000020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41835038"/>
              </p:ext>
            </p:extLst>
          </p:nvPr>
        </p:nvGraphicFramePr>
        <p:xfrm>
          <a:off x="762000" y="533400"/>
          <a:ext cx="7620000" cy="49134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588218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00000000-0008-0000-0400-00001D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60006680"/>
              </p:ext>
            </p:extLst>
          </p:nvPr>
        </p:nvGraphicFramePr>
        <p:xfrm>
          <a:off x="762000" y="685800"/>
          <a:ext cx="7543800" cy="47715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00000000-0008-0000-0400-00002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23053317"/>
              </p:ext>
            </p:extLst>
          </p:nvPr>
        </p:nvGraphicFramePr>
        <p:xfrm>
          <a:off x="506437" y="990600"/>
          <a:ext cx="8039687" cy="47305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00000000-0008-0000-0400-00000F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51844524"/>
              </p:ext>
            </p:extLst>
          </p:nvPr>
        </p:nvGraphicFramePr>
        <p:xfrm>
          <a:off x="762000" y="609600"/>
          <a:ext cx="7696199" cy="48594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572132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85ED6A72-343D-47B9-A2C9-6C686394C63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44992675"/>
              </p:ext>
            </p:extLst>
          </p:nvPr>
        </p:nvGraphicFramePr>
        <p:xfrm>
          <a:off x="812409" y="838200"/>
          <a:ext cx="7569591" cy="47457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514825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A8DE0BB1-087D-4F53-81CB-18AA5C00B0C6}"/>
              </a:ext>
            </a:extLst>
          </p:cNvPr>
          <p:cNvGraphicFramePr>
            <a:graphicFrameLocks/>
          </p:cNvGraphicFramePr>
          <p:nvPr/>
        </p:nvGraphicFramePr>
        <p:xfrm>
          <a:off x="569742" y="1343025"/>
          <a:ext cx="8029135" cy="41776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856663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5DFFF48-E5AB-4029-A31D-CB30D6DB4E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355" y="1364146"/>
            <a:ext cx="7867169" cy="4244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140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00000000-0008-0000-0400-000021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91924582"/>
              </p:ext>
            </p:extLst>
          </p:nvPr>
        </p:nvGraphicFramePr>
        <p:xfrm>
          <a:off x="738554" y="762000"/>
          <a:ext cx="7795846" cy="47375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229600" cy="1524000"/>
          </a:xfrm>
        </p:spPr>
        <p:txBody>
          <a:bodyPr>
            <a:normAutofit/>
          </a:bodyPr>
          <a:lstStyle/>
          <a:p>
            <a:pPr lvl="0" algn="ctr">
              <a:spcBef>
                <a:spcPct val="20000"/>
              </a:spcBef>
              <a:defRPr/>
            </a:pPr>
            <a:r>
              <a:rPr lang="en-US" sz="5400" b="1" dirty="0"/>
              <a:t>“NEW” Members</a:t>
            </a:r>
            <a:br>
              <a:rPr lang="en-US" sz="5400" b="1" dirty="0"/>
            </a:b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650882" y="3244334"/>
            <a:ext cx="1847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sz="2400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/>
              <a:t>Steve Backman – NAPTA Secretary</a:t>
            </a:r>
          </a:p>
          <a:p>
            <a:r>
              <a:rPr lang="en-US" dirty="0"/>
              <a:t>Presentation of new members</a:t>
            </a:r>
          </a:p>
          <a:p>
            <a:pPr lvl="1"/>
            <a:r>
              <a:rPr lang="en-US" sz="33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</a:rPr>
              <a:t>Universidad de las </a:t>
            </a:r>
            <a:r>
              <a:rPr lang="en-US" sz="3300" b="1" dirty="0" err="1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</a:rPr>
              <a:t>Fuerzas</a:t>
            </a:r>
            <a:r>
              <a:rPr lang="en-US" sz="33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</a:rPr>
              <a:t> Armadas ESPE-Carrera de </a:t>
            </a:r>
            <a:r>
              <a:rPr lang="en-US" sz="3300" b="1" dirty="0" err="1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</a:rPr>
              <a:t>Petroquimica</a:t>
            </a:r>
            <a:endParaRPr lang="en-US" sz="3300" b="1" dirty="0">
              <a:solidFill>
                <a:srgbClr val="000000"/>
              </a:solidFill>
              <a:effectLst/>
              <a:latin typeface="+mj-lt"/>
              <a:ea typeface="Calibri" panose="020F0502020204030204" pitchFamily="34" charset="0"/>
            </a:endParaRPr>
          </a:p>
          <a:p>
            <a:pPr marL="457200" lvl="1" indent="0">
              <a:buNone/>
            </a:pPr>
            <a:endParaRPr lang="en-US" sz="3300" dirty="0"/>
          </a:p>
          <a:p>
            <a:pPr lvl="1"/>
            <a:r>
              <a:rPr lang="en-US" sz="3300" b="1" dirty="0"/>
              <a:t>Western Service Corporation</a:t>
            </a:r>
          </a:p>
          <a:p>
            <a:pPr marL="457200" lvl="1" indent="0">
              <a:buNone/>
            </a:pPr>
            <a:endParaRPr lang="en-US" sz="3300" b="1" dirty="0"/>
          </a:p>
          <a:p>
            <a:pPr lvl="1"/>
            <a:r>
              <a:rPr lang="en-US" sz="3300" b="1" dirty="0"/>
              <a:t>BP (Corporate Membership!)</a:t>
            </a:r>
          </a:p>
          <a:p>
            <a:pPr marL="457200" lvl="1" indent="0">
              <a:buNone/>
            </a:pPr>
            <a:endParaRPr lang="en-US" sz="3300" b="1" dirty="0"/>
          </a:p>
          <a:p>
            <a:pPr lvl="1"/>
            <a:r>
              <a:rPr lang="en-US" sz="3300" b="1" dirty="0"/>
              <a:t>Southern University Shreveport – </a:t>
            </a:r>
            <a:r>
              <a:rPr lang="en-US" sz="3300" b="1"/>
              <a:t>Baton Rouge</a:t>
            </a:r>
          </a:p>
          <a:p>
            <a:pPr lvl="1"/>
            <a:endParaRPr lang="en-US" sz="3300" b="1" dirty="0"/>
          </a:p>
          <a:p>
            <a:pPr lvl="1"/>
            <a:r>
              <a:rPr lang="en-US" sz="3300" b="1" dirty="0"/>
              <a:t>Dale Carnegie</a:t>
            </a:r>
          </a:p>
          <a:p>
            <a:pPr marL="457200" lvl="1" indent="0">
              <a:buNone/>
            </a:pPr>
            <a:endParaRPr lang="en-US" b="1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90761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0E379-E2A2-4682-8660-EF9FBAE23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Events/ISC Committee Report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22EAA0-5F77-47DD-9CB2-CD23D28A8B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Curtis Briggs</a:t>
            </a:r>
          </a:p>
          <a:p>
            <a:pPr lvl="1"/>
            <a:r>
              <a:rPr lang="en-US" sz="2400" dirty="0"/>
              <a:t>Industry Co-Chair</a:t>
            </a:r>
          </a:p>
          <a:p>
            <a:pPr lvl="1"/>
            <a:r>
              <a:rPr lang="en-US" sz="2400" dirty="0"/>
              <a:t>INEOS O&amp;P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b="1" dirty="0"/>
              <a:t>Dennis Link</a:t>
            </a:r>
          </a:p>
          <a:p>
            <a:pPr lvl="1"/>
            <a:r>
              <a:rPr lang="en-US" sz="2400" dirty="0"/>
              <a:t>Education Co-Chair</a:t>
            </a:r>
          </a:p>
          <a:p>
            <a:pPr lvl="1"/>
            <a:r>
              <a:rPr lang="en-US" sz="2400" dirty="0"/>
              <a:t>College of the Mainland</a:t>
            </a:r>
            <a:r>
              <a:rPr lang="en-US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1215801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342900"/>
            <a:ext cx="7200900" cy="10287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000" b="1" dirty="0">
                <a:latin typeface="+mn-lt"/>
              </a:rPr>
              <a:t>Endorsement </a:t>
            </a:r>
            <a:r>
              <a:rPr lang="en-US" b="1" dirty="0">
                <a:latin typeface="+mn-lt"/>
              </a:rPr>
              <a:t>Committee Report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871C0A3-FDF5-4B04-BCB8-580AB59253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Dorothy Ortego</a:t>
            </a:r>
          </a:p>
          <a:p>
            <a:pPr lvl="1"/>
            <a:r>
              <a:rPr lang="en-US" dirty="0"/>
              <a:t>Industry Co-chair</a:t>
            </a:r>
          </a:p>
          <a:p>
            <a:pPr lvl="1"/>
            <a:r>
              <a:rPr lang="en-US" dirty="0"/>
              <a:t>LyondellBasell</a:t>
            </a:r>
          </a:p>
          <a:p>
            <a:endParaRPr lang="en-US" dirty="0"/>
          </a:p>
          <a:p>
            <a:r>
              <a:rPr lang="en-US" b="1" dirty="0"/>
              <a:t>Jeff Laube</a:t>
            </a:r>
          </a:p>
          <a:p>
            <a:pPr lvl="1"/>
            <a:r>
              <a:rPr lang="en-US" dirty="0"/>
              <a:t>Education Co-Chair</a:t>
            </a:r>
          </a:p>
          <a:p>
            <a:pPr lvl="1"/>
            <a:r>
              <a:rPr lang="en-US" dirty="0"/>
              <a:t>Kenai Peninsula College</a:t>
            </a:r>
          </a:p>
        </p:txBody>
      </p:sp>
    </p:spTree>
    <p:extLst>
      <p:ext uri="{BB962C8B-B14F-4D97-AF65-F5344CB8AC3E}">
        <p14:creationId xmlns:p14="http://schemas.microsoft.com/office/powerpoint/2010/main" val="7062291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>
                <a:latin typeface="+mn-lt"/>
              </a:rPr>
              <a:t>Outreach Committee Report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763000" cy="4525963"/>
          </a:xfrm>
        </p:spPr>
        <p:txBody>
          <a:bodyPr>
            <a:normAutofit/>
          </a:bodyPr>
          <a:lstStyle/>
          <a:p>
            <a:r>
              <a:rPr lang="en-US" b="1" dirty="0"/>
              <a:t>David Hirsch</a:t>
            </a:r>
          </a:p>
          <a:p>
            <a:pPr lvl="1"/>
            <a:r>
              <a:rPr lang="en-US" dirty="0"/>
              <a:t>Vendor Co-Chair</a:t>
            </a:r>
          </a:p>
          <a:p>
            <a:pPr lvl="1"/>
            <a:r>
              <a:rPr lang="en-US" dirty="0" err="1"/>
              <a:t>Systran</a:t>
            </a:r>
            <a:endParaRPr lang="en-US" dirty="0"/>
          </a:p>
          <a:p>
            <a:pPr lvl="1"/>
            <a:endParaRPr lang="en-US" sz="2000" b="1" dirty="0"/>
          </a:p>
          <a:p>
            <a:pPr marL="457200" lvl="1" indent="0">
              <a:buNone/>
            </a:pPr>
            <a:endParaRPr lang="en-US" sz="2000" b="1" dirty="0"/>
          </a:p>
          <a:p>
            <a:r>
              <a:rPr lang="en-US" b="1" dirty="0"/>
              <a:t>Joseph Zwiercan</a:t>
            </a:r>
          </a:p>
          <a:p>
            <a:pPr lvl="1"/>
            <a:r>
              <a:rPr lang="en-US" dirty="0"/>
              <a:t>Education Co-Chair</a:t>
            </a:r>
          </a:p>
          <a:p>
            <a:pPr lvl="1"/>
            <a:r>
              <a:rPr lang="en-US" dirty="0"/>
              <a:t>San Jacinto College</a:t>
            </a:r>
          </a:p>
          <a:p>
            <a:pPr marL="0" indent="0">
              <a:buNone/>
            </a:pPr>
            <a:endParaRPr lang="en-US" sz="2400" b="1" dirty="0"/>
          </a:p>
          <a:p>
            <a:pPr algn="ctr"/>
            <a:endParaRPr lang="en-US" sz="1100" b="1" dirty="0"/>
          </a:p>
        </p:txBody>
      </p:sp>
    </p:spTree>
    <p:extLst>
      <p:ext uri="{BB962C8B-B14F-4D97-AF65-F5344CB8AC3E}">
        <p14:creationId xmlns:p14="http://schemas.microsoft.com/office/powerpoint/2010/main" val="41222900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200" b="1" dirty="0">
                <a:latin typeface="+mn-lt"/>
              </a:rPr>
              <a:t>Job Opportunities in the Post-Pandemic Era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sz="4000" b="1" dirty="0"/>
              <a:t>Glenn Johnson</a:t>
            </a:r>
          </a:p>
          <a:p>
            <a:pPr marL="0" indent="0">
              <a:buNone/>
            </a:pPr>
            <a:r>
              <a:rPr lang="en-US" b="1" dirty="0"/>
              <a:t>Manufacturing Workforce</a:t>
            </a:r>
          </a:p>
          <a:p>
            <a:pPr marL="0" indent="0">
              <a:buNone/>
            </a:pPr>
            <a:r>
              <a:rPr lang="en-US" b="1" dirty="0"/>
              <a:t>Development Leader, BASF</a:t>
            </a:r>
          </a:p>
          <a:p>
            <a:pPr algn="ctr"/>
            <a:endParaRPr lang="en-US" sz="1100" b="1" dirty="0"/>
          </a:p>
        </p:txBody>
      </p:sp>
      <p:pic>
        <p:nvPicPr>
          <p:cNvPr id="1030" name="Picture 6" descr="glenn johnson">
            <a:hlinkClick r:id="rId3" action="ppaction://hlinkfile"/>
            <a:extLst>
              <a:ext uri="{FF2B5EF4-FFF2-40B4-BE49-F238E27FC236}">
                <a16:creationId xmlns:a16="http://schemas.microsoft.com/office/drawing/2014/main" id="{8045B343-3BB4-4957-9C4F-5D47332C9314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02" y="2057400"/>
            <a:ext cx="3285640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5283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2B611-3300-499B-AEA9-DA74F4187C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>
                <a:latin typeface="+mn-lt"/>
              </a:rPr>
              <a:t>On-Going &amp; New Busin</a:t>
            </a:r>
            <a:r>
              <a:rPr lang="en-US" sz="4000" b="1" dirty="0"/>
              <a:t>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035A69-9A1C-44E3-BC02-BC9B266B54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/>
              <a:t>Transitions and Challenges</a:t>
            </a:r>
          </a:p>
          <a:p>
            <a:pPr lvl="1"/>
            <a:r>
              <a:rPr lang="en-US" dirty="0"/>
              <a:t>What is your organization doing to adapt?</a:t>
            </a:r>
          </a:p>
          <a:p>
            <a:pPr lvl="1"/>
            <a:r>
              <a:rPr lang="en-US" dirty="0"/>
              <a:t>What are your school’s plans for the fall?</a:t>
            </a:r>
          </a:p>
          <a:p>
            <a:pPr lvl="1"/>
            <a:r>
              <a:rPr lang="en-US" dirty="0"/>
              <a:t>What road blacks are you dealing with?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b="1" dirty="0"/>
              <a:t>Online “Best Practice” Sharing</a:t>
            </a:r>
          </a:p>
          <a:p>
            <a:pPr lvl="1"/>
            <a:r>
              <a:rPr lang="en-US" dirty="0"/>
              <a:t>Do you have something you’ve developed?</a:t>
            </a:r>
          </a:p>
          <a:p>
            <a:pPr lvl="1"/>
            <a:r>
              <a:rPr lang="en-US" dirty="0"/>
              <a:t>Please share it with ALL at:</a:t>
            </a:r>
          </a:p>
          <a:p>
            <a:pPr lvl="1"/>
            <a:r>
              <a:rPr lang="en-US" dirty="0"/>
              <a:t>support@naptaonline.org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57214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b="1" dirty="0"/>
              <a:t>Stay Safe and Stay Well!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752600"/>
            <a:ext cx="7696200" cy="4155948"/>
          </a:xfrm>
        </p:spPr>
      </p:pic>
    </p:spTree>
    <p:extLst>
      <p:ext uri="{BB962C8B-B14F-4D97-AF65-F5344CB8AC3E}">
        <p14:creationId xmlns:p14="http://schemas.microsoft.com/office/powerpoint/2010/main" val="13144772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30799</TotalTime>
  <Words>492</Words>
  <Application>Microsoft Office PowerPoint</Application>
  <PresentationFormat>On-screen Show (4:3)</PresentationFormat>
  <Paragraphs>146</Paragraphs>
  <Slides>24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Calibri</vt:lpstr>
      <vt:lpstr>Calisto MT</vt:lpstr>
      <vt:lpstr>Footlight MT Light</vt:lpstr>
      <vt:lpstr>Office Theme</vt:lpstr>
      <vt:lpstr>Thanks for Joining Us!</vt:lpstr>
      <vt:lpstr>WELCOME TO THE INTERNET!!</vt:lpstr>
      <vt:lpstr>Welcome to the NAPTA General Meeting</vt:lpstr>
      <vt:lpstr>NAPTA Board of Directors</vt:lpstr>
      <vt:lpstr>NAPTA Committee Leadership Team</vt:lpstr>
      <vt:lpstr>NAPTA Lifetime Achievement Award</vt:lpstr>
      <vt:lpstr>Curriculum Committee Report</vt:lpstr>
      <vt:lpstr>Events/TSC Committee Report</vt:lpstr>
      <vt:lpstr>NAPTA mid-year Financial Report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“NEW” Members </vt:lpstr>
      <vt:lpstr>Events/ISC Committee Report</vt:lpstr>
      <vt:lpstr>Endorsement Committee Report</vt:lpstr>
      <vt:lpstr>Outreach Committee Report</vt:lpstr>
      <vt:lpstr>Job Opportunities in the Post-Pandemic Era</vt:lpstr>
      <vt:lpstr>On-Going &amp; New Business</vt:lpstr>
      <vt:lpstr>Stay Safe and Stay Well!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Rhonda Shiflet</dc:creator>
  <cp:lastModifiedBy>Eric Newby</cp:lastModifiedBy>
  <cp:revision>305</cp:revision>
  <cp:lastPrinted>2019-06-19T13:32:59Z</cp:lastPrinted>
  <dcterms:created xsi:type="dcterms:W3CDTF">2016-08-31T15:07:15Z</dcterms:created>
  <dcterms:modified xsi:type="dcterms:W3CDTF">2021-07-16T12:51:18Z</dcterms:modified>
</cp:coreProperties>
</file>