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  <p:sldMasterId id="2147483792" r:id="rId3"/>
  </p:sldMasterIdLst>
  <p:notesMasterIdLst>
    <p:notesMasterId r:id="rId16"/>
  </p:notesMasterIdLst>
  <p:sldIdLst>
    <p:sldId id="256" r:id="rId4"/>
    <p:sldId id="258" r:id="rId5"/>
    <p:sldId id="266" r:id="rId6"/>
    <p:sldId id="270" r:id="rId7"/>
    <p:sldId id="271" r:id="rId8"/>
    <p:sldId id="272" r:id="rId9"/>
    <p:sldId id="259" r:id="rId10"/>
    <p:sldId id="262" r:id="rId11"/>
    <p:sldId id="261" r:id="rId12"/>
    <p:sldId id="263" r:id="rId13"/>
    <p:sldId id="267" r:id="rId14"/>
    <p:sldId id="265" r:id="rId15"/>
  </p:sldIdLst>
  <p:sldSz cx="9144000" cy="6858000" type="screen4x3"/>
  <p:notesSz cx="701675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34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0592" cy="465455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4534" y="0"/>
            <a:ext cx="3040592" cy="465455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EF22C9FC-311B-48B7-84B0-51C0DE2AAF1D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4" rIns="93287" bIns="4664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21823"/>
            <a:ext cx="5613400" cy="4189095"/>
          </a:xfrm>
          <a:prstGeom prst="rect">
            <a:avLst/>
          </a:prstGeom>
        </p:spPr>
        <p:txBody>
          <a:bodyPr vert="horz" lIns="93287" tIns="46644" rIns="93287" bIns="4664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0592" cy="465455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4534" y="8842029"/>
            <a:ext cx="3040592" cy="465455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F694F618-B2E1-4304-AFA5-09741F132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773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4F618-B2E1-4304-AFA5-09741F13220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013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untsman_col_scree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473075"/>
            <a:ext cx="2376487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938213" y="552450"/>
            <a:ext cx="184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1" hangingPunct="1"/>
            <a:endParaRPr lang="en-GB" sz="14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1371600"/>
            <a:ext cx="152400" cy="43434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7200" y="2678113"/>
            <a:ext cx="7772400" cy="1143000"/>
          </a:xfrm>
        </p:spPr>
        <p:txBody>
          <a:bodyPr anchor="ctr"/>
          <a:lstStyle>
            <a:lvl1pPr>
              <a:defRPr sz="30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9830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8313" y="3533775"/>
            <a:ext cx="6400800" cy="5810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04950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458200" cy="5029200"/>
          </a:xfrm>
        </p:spPr>
        <p:txBody>
          <a:bodyPr/>
          <a:lstStyle>
            <a:lvl1pPr>
              <a:defRPr baseline="0">
                <a:solidFill>
                  <a:srgbClr val="000066"/>
                </a:solidFill>
              </a:defRPr>
            </a:lvl1pPr>
            <a:lvl2pPr>
              <a:defRPr baseline="0">
                <a:solidFill>
                  <a:srgbClr val="800000"/>
                </a:solidFill>
              </a:defRPr>
            </a:lvl2pPr>
            <a:lvl3pPr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455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962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1529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219200"/>
            <a:ext cx="41529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5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605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043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238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47131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6081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825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0"/>
            <a:ext cx="211455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0"/>
            <a:ext cx="619125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587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untsman_col_scree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473075"/>
            <a:ext cx="2376487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938213" y="552450"/>
            <a:ext cx="184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1" hangingPunct="1"/>
            <a:endParaRPr lang="en-GB" sz="14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1371600"/>
            <a:ext cx="152400" cy="43434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7200" y="2678113"/>
            <a:ext cx="7772400" cy="1143000"/>
          </a:xfrm>
        </p:spPr>
        <p:txBody>
          <a:bodyPr anchor="ctr"/>
          <a:lstStyle>
            <a:lvl1pPr>
              <a:defRPr sz="30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8313" y="3533775"/>
            <a:ext cx="6400800" cy="5810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03030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3897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12537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1529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219200"/>
            <a:ext cx="41529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6634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6128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1711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63998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91104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88530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43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0"/>
            <a:ext cx="211455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0"/>
            <a:ext cx="619125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4054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9/13/2018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9/13/2018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9/13/2018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9/13/2018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9/13/2018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9/13/2018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untsman_col_screen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333375"/>
            <a:ext cx="1871662" cy="538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0" y="6480175"/>
            <a:ext cx="9144000" cy="3778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l"/>
            <a:endParaRPr lang="en-GB" sz="1800" dirty="0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4849813" y="6480175"/>
            <a:ext cx="4294187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180000" bIns="0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400" b="1" i="1" dirty="0">
                <a:solidFill>
                  <a:schemeClr val="bg1"/>
                </a:solidFill>
              </a:rPr>
              <a:t>Port Neches Performance Products</a:t>
            </a: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0" y="914400"/>
            <a:ext cx="6019800" cy="0"/>
          </a:xfrm>
          <a:prstGeom prst="line">
            <a:avLst/>
          </a:prstGeom>
          <a:noFill/>
          <a:ln w="158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0"/>
            <a:ext cx="5715000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19200"/>
            <a:ext cx="84582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76200" y="6515198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9833552-75DD-40BE-A990-40C38AB858C6}" type="slidenum">
              <a:rPr kumimoji="0" lang="en-US" sz="1400" b="1" i="1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</a:rPr>
              <a:pPr algn="ctr"/>
              <a:t>‹#›</a:t>
            </a:fld>
            <a:endParaRPr lang="en-GB" sz="1400" b="1" i="1" baseline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Arial" charset="0"/>
          <a:ea typeface="Osaka" pitchFamily="48" charset="-128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Arial" charset="0"/>
          <a:ea typeface="Osaka" pitchFamily="48" charset="-128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Arial" charset="0"/>
          <a:ea typeface="Osaka" pitchFamily="48" charset="-128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Arial" charset="0"/>
          <a:ea typeface="Osaka" pitchFamily="48" charset="-128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Arial" charset="0"/>
          <a:ea typeface="Osaka" pitchFamily="48" charset="-128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Arial" charset="0"/>
          <a:ea typeface="Osaka" pitchFamily="48" charset="-128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Arial" charset="0"/>
          <a:ea typeface="Osaka" pitchFamily="48" charset="-128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Arial" charset="0"/>
          <a:ea typeface="Osaka" pitchFamily="48" charset="-128"/>
        </a:defRPr>
      </a:lvl9pPr>
    </p:titleStyle>
    <p:bodyStyle>
      <a:lvl1pPr marL="457200" indent="-4572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rgbClr val="000066"/>
          </a:solidFill>
          <a:latin typeface="+mn-lt"/>
          <a:ea typeface="+mn-ea"/>
        </a:defRPr>
      </a:lvl2pPr>
      <a:lvl3pPr marL="1371600" indent="-4572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bg2"/>
          </a:solidFill>
          <a:latin typeface="+mn-lt"/>
          <a:ea typeface="+mn-ea"/>
        </a:defRPr>
      </a:lvl3pPr>
      <a:lvl4pPr marL="1752600" indent="-3810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2"/>
          </a:solidFill>
          <a:latin typeface="+mn-lt"/>
          <a:ea typeface="+mn-ea"/>
        </a:defRPr>
      </a:lvl4pPr>
      <a:lvl5pPr marL="2209800" indent="-3810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defRPr>
          <a:solidFill>
            <a:schemeClr val="tx1"/>
          </a:solidFill>
          <a:latin typeface="+mn-lt"/>
          <a:ea typeface="+mn-ea"/>
        </a:defRPr>
      </a:lvl5pPr>
      <a:lvl6pPr marL="2667000" indent="-3810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defRPr>
          <a:solidFill>
            <a:schemeClr val="tx1"/>
          </a:solidFill>
          <a:latin typeface="+mn-lt"/>
          <a:ea typeface="+mn-ea"/>
        </a:defRPr>
      </a:lvl6pPr>
      <a:lvl7pPr marL="3124200" indent="-3810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defRPr>
          <a:solidFill>
            <a:schemeClr val="tx1"/>
          </a:solidFill>
          <a:latin typeface="+mn-lt"/>
          <a:ea typeface="+mn-ea"/>
        </a:defRPr>
      </a:lvl7pPr>
      <a:lvl8pPr marL="3581400" indent="-3810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defRPr>
          <a:solidFill>
            <a:schemeClr val="tx1"/>
          </a:solidFill>
          <a:latin typeface="+mn-lt"/>
          <a:ea typeface="+mn-ea"/>
        </a:defRPr>
      </a:lvl8pPr>
      <a:lvl9pPr marL="4038600" indent="-3810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untsman_col_screen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333375"/>
            <a:ext cx="1871662" cy="538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0" y="6480175"/>
            <a:ext cx="9144000" cy="3778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en-GB" sz="180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4849813" y="6480175"/>
            <a:ext cx="4294187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180000" bIns="0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400" b="1" i="1">
                <a:solidFill>
                  <a:schemeClr val="bg1"/>
                </a:solidFill>
              </a:rPr>
              <a:t>Performance Products</a:t>
            </a:r>
          </a:p>
        </p:txBody>
      </p:sp>
      <p:sp>
        <p:nvSpPr>
          <p:cNvPr id="2053" name="Line 5"/>
          <p:cNvSpPr>
            <a:spLocks noChangeShapeType="1"/>
          </p:cNvSpPr>
          <p:nvPr/>
        </p:nvSpPr>
        <p:spPr bwMode="auto">
          <a:xfrm>
            <a:off x="0" y="914400"/>
            <a:ext cx="6019800" cy="0"/>
          </a:xfrm>
          <a:prstGeom prst="line">
            <a:avLst/>
          </a:prstGeom>
          <a:noFill/>
          <a:ln w="158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0"/>
            <a:ext cx="5715000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19200"/>
            <a:ext cx="84582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Arial" charset="0"/>
          <a:ea typeface="Osaka" pitchFamily="48" charset="-128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Arial" charset="0"/>
          <a:ea typeface="Osaka" pitchFamily="48" charset="-128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Arial" charset="0"/>
          <a:ea typeface="Osaka" pitchFamily="48" charset="-128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Arial" charset="0"/>
          <a:ea typeface="Osaka" pitchFamily="48" charset="-128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Arial" charset="0"/>
          <a:ea typeface="Osaka" pitchFamily="48" charset="-128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Arial" charset="0"/>
          <a:ea typeface="Osaka" pitchFamily="48" charset="-128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Arial" charset="0"/>
          <a:ea typeface="Osaka" pitchFamily="48" charset="-128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Arial" charset="0"/>
          <a:ea typeface="Osaka" pitchFamily="48" charset="-128"/>
        </a:defRPr>
      </a:lvl9pPr>
    </p:titleStyle>
    <p:bodyStyle>
      <a:lvl1pPr marL="457200" indent="-4572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rgbClr val="000066"/>
          </a:solidFill>
          <a:latin typeface="+mn-lt"/>
          <a:ea typeface="+mn-ea"/>
        </a:defRPr>
      </a:lvl2pPr>
      <a:lvl3pPr marL="1371600" indent="-4572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bg2"/>
          </a:solidFill>
          <a:latin typeface="+mn-lt"/>
          <a:ea typeface="+mn-ea"/>
        </a:defRPr>
      </a:lvl3pPr>
      <a:lvl4pPr marL="1752600" indent="-3810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2"/>
          </a:solidFill>
          <a:latin typeface="+mn-lt"/>
          <a:ea typeface="+mn-ea"/>
        </a:defRPr>
      </a:lvl4pPr>
      <a:lvl5pPr marL="2209800" indent="-3810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defRPr>
          <a:solidFill>
            <a:schemeClr val="tx1"/>
          </a:solidFill>
          <a:latin typeface="+mn-lt"/>
          <a:ea typeface="+mn-ea"/>
        </a:defRPr>
      </a:lvl5pPr>
      <a:lvl6pPr marL="2667000" indent="-3810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defRPr>
          <a:solidFill>
            <a:schemeClr val="tx1"/>
          </a:solidFill>
          <a:latin typeface="+mn-lt"/>
          <a:ea typeface="+mn-ea"/>
        </a:defRPr>
      </a:lvl6pPr>
      <a:lvl7pPr marL="3124200" indent="-3810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defRPr>
          <a:solidFill>
            <a:schemeClr val="tx1"/>
          </a:solidFill>
          <a:latin typeface="+mn-lt"/>
          <a:ea typeface="+mn-ea"/>
        </a:defRPr>
      </a:lvl7pPr>
      <a:lvl8pPr marL="3581400" indent="-3810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defRPr>
          <a:solidFill>
            <a:schemeClr val="tx1"/>
          </a:solidFill>
          <a:latin typeface="+mn-lt"/>
          <a:ea typeface="+mn-ea"/>
        </a:defRPr>
      </a:lvl8pPr>
      <a:lvl9pPr marL="4038600" indent="-3810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7C3F878-F5E8-489B-AC8A-64F2A7E22C28}" type="datetimeFigureOut">
              <a:rPr lang="en-US" smtClean="0"/>
              <a:pPr/>
              <a:t>9/13/2018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76200" y="6515198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9833552-75DD-40BE-A990-40C38AB858C6}" type="slidenum">
              <a:rPr kumimoji="0" lang="en-US" sz="1400" b="1" i="1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</a:rPr>
              <a:pPr algn="ctr"/>
              <a:t>‹#›</a:t>
            </a:fld>
            <a:endParaRPr lang="en-GB" sz="1400" b="1" i="1" baseline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1656814"/>
            <a:ext cx="701040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</a:rPr>
              <a:t>2018 NAPTA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</a:rPr>
              <a:t>Instructor Skills Conference IX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0" cap="none" spc="0" normalizeH="0" noProof="0" dirty="0" smtClean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Cambria" panose="020405030504060302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kern="0" baseline="0" dirty="0" smtClean="0">
                <a:latin typeface="Cambria" panose="02040503050406030204" pitchFamily="18" charset="0"/>
              </a:rPr>
              <a:t>Discussion Group</a:t>
            </a: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</a:rPr>
              <a:t/>
            </a:r>
            <a:b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</a:rPr>
            </a:b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</a:rPr>
              <a:t/>
            </a:r>
            <a:b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</a:rPr>
            </a:br>
            <a:r>
              <a:rPr lang="en-US" sz="4000" b="1" kern="0" baseline="0" dirty="0" smtClean="0">
                <a:latin typeface="Cambria" panose="02040503050406030204" pitchFamily="18" charset="0"/>
              </a:rPr>
              <a:t>Internships</a:t>
            </a:r>
            <a:r>
              <a:rPr lang="en-US" sz="4000" b="1" kern="0" dirty="0" smtClean="0">
                <a:latin typeface="Cambria" panose="02040503050406030204" pitchFamily="18" charset="0"/>
              </a:rPr>
              <a:t> – A Best Practice</a:t>
            </a:r>
            <a:endParaRPr kumimoji="0" lang="en-US" sz="4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7123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onstantia" panose="02030602050306030303" pitchFamily="18" charset="0"/>
              </a:rPr>
              <a:t>Introductions</a:t>
            </a:r>
            <a:endParaRPr lang="en-US" b="1" dirty="0">
              <a:latin typeface="Constantia" panose="0203060205030603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973131"/>
            <a:ext cx="7010400" cy="3970469"/>
          </a:xfrm>
        </p:spPr>
        <p:txBody>
          <a:bodyPr>
            <a:normAutofit fontScale="625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en-US" sz="4500" dirty="0" smtClean="0">
                <a:latin typeface="Cambria" panose="02040503050406030204" pitchFamily="18" charset="0"/>
              </a:rPr>
              <a:t>Mike Lopez </a:t>
            </a:r>
          </a:p>
          <a:p>
            <a:pPr>
              <a:spcBef>
                <a:spcPts val="0"/>
              </a:spcBef>
              <a:buNone/>
            </a:pPr>
            <a:endParaRPr lang="en-US" sz="4000" dirty="0" smtClean="0">
              <a:latin typeface="Cambria" panose="02040503050406030204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en-US" sz="3400" dirty="0" smtClean="0">
                <a:latin typeface="Cambria" panose="02040503050406030204" pitchFamily="18" charset="0"/>
              </a:rPr>
              <a:t>	</a:t>
            </a:r>
            <a:r>
              <a:rPr lang="en-US" sz="3500" dirty="0" smtClean="0">
                <a:latin typeface="Cambria" panose="02040503050406030204" pitchFamily="18" charset="0"/>
              </a:rPr>
              <a:t>Huntsman Manufacturing </a:t>
            </a:r>
            <a:r>
              <a:rPr lang="en-US" sz="3500" dirty="0">
                <a:latin typeface="Cambria" panose="02040503050406030204" pitchFamily="18" charset="0"/>
              </a:rPr>
              <a:t>Excellence </a:t>
            </a:r>
            <a:r>
              <a:rPr lang="en-US" sz="3500" dirty="0" smtClean="0">
                <a:latin typeface="Cambria" panose="02040503050406030204" pitchFamily="18" charset="0"/>
              </a:rPr>
              <a:t>Coordinator</a:t>
            </a:r>
          </a:p>
          <a:p>
            <a:pPr>
              <a:spcBef>
                <a:spcPts val="0"/>
              </a:spcBef>
              <a:buNone/>
            </a:pPr>
            <a:endParaRPr lang="en-US" sz="2900" dirty="0">
              <a:latin typeface="Cambria" panose="02040503050406030204" pitchFamily="18" charset="0"/>
            </a:endParaRPr>
          </a:p>
          <a:p>
            <a:pPr lvl="1">
              <a:spcBef>
                <a:spcPts val="0"/>
              </a:spcBef>
            </a:pPr>
            <a:r>
              <a:rPr lang="en-US" sz="3200" dirty="0">
                <a:latin typeface="Cambria" panose="02040503050406030204" pitchFamily="18" charset="0"/>
              </a:rPr>
              <a:t>Operator </a:t>
            </a:r>
            <a:r>
              <a:rPr lang="en-US" sz="3200" dirty="0" smtClean="0">
                <a:latin typeface="Cambria" panose="02040503050406030204" pitchFamily="18" charset="0"/>
              </a:rPr>
              <a:t>- Aromatics </a:t>
            </a:r>
            <a:r>
              <a:rPr lang="en-US" sz="3200" dirty="0">
                <a:latin typeface="Cambria" panose="02040503050406030204" pitchFamily="18" charset="0"/>
              </a:rPr>
              <a:t>and Olefins Units (6 years)</a:t>
            </a:r>
          </a:p>
          <a:p>
            <a:pPr lvl="1">
              <a:spcBef>
                <a:spcPts val="0"/>
              </a:spcBef>
            </a:pPr>
            <a:r>
              <a:rPr lang="en-US" sz="3200" dirty="0">
                <a:latin typeface="Cambria" panose="02040503050406030204" pitchFamily="18" charset="0"/>
              </a:rPr>
              <a:t>Job </a:t>
            </a:r>
            <a:r>
              <a:rPr lang="en-US" sz="3200" dirty="0" smtClean="0">
                <a:latin typeface="Cambria" panose="02040503050406030204" pitchFamily="18" charset="0"/>
              </a:rPr>
              <a:t>Instruction </a:t>
            </a:r>
            <a:r>
              <a:rPr lang="en-US" sz="3200" dirty="0">
                <a:latin typeface="Cambria" panose="02040503050406030204" pitchFamily="18" charset="0"/>
              </a:rPr>
              <a:t>Trainer </a:t>
            </a:r>
            <a:r>
              <a:rPr lang="en-US" sz="3200" dirty="0" smtClean="0">
                <a:latin typeface="Cambria" panose="02040503050406030204" pitchFamily="18" charset="0"/>
              </a:rPr>
              <a:t>on Olefins Unit (15 </a:t>
            </a:r>
            <a:r>
              <a:rPr lang="en-US" sz="3200" dirty="0">
                <a:latin typeface="Cambria" panose="02040503050406030204" pitchFamily="18" charset="0"/>
              </a:rPr>
              <a:t>years)</a:t>
            </a:r>
          </a:p>
          <a:p>
            <a:pPr lvl="1">
              <a:spcBef>
                <a:spcPts val="0"/>
              </a:spcBef>
            </a:pPr>
            <a:r>
              <a:rPr lang="en-US" sz="3200" dirty="0">
                <a:latin typeface="Cambria" panose="02040503050406030204" pitchFamily="18" charset="0"/>
              </a:rPr>
              <a:t>Operations Specialist </a:t>
            </a:r>
            <a:r>
              <a:rPr lang="en-US" sz="3200" dirty="0" smtClean="0">
                <a:latin typeface="Cambria" panose="02040503050406030204" pitchFamily="18" charset="0"/>
              </a:rPr>
              <a:t>(2 </a:t>
            </a:r>
            <a:r>
              <a:rPr lang="en-US" sz="3200" dirty="0">
                <a:latin typeface="Cambria" panose="02040503050406030204" pitchFamily="18" charset="0"/>
              </a:rPr>
              <a:t>years)</a:t>
            </a:r>
          </a:p>
          <a:p>
            <a:pPr lvl="1">
              <a:spcBef>
                <a:spcPts val="0"/>
              </a:spcBef>
            </a:pPr>
            <a:r>
              <a:rPr lang="en-US" sz="3200" dirty="0">
                <a:latin typeface="Cambria" panose="02040503050406030204" pitchFamily="18" charset="0"/>
              </a:rPr>
              <a:t>Manufacturing Excellence Coordinator </a:t>
            </a:r>
            <a:r>
              <a:rPr lang="en-US" sz="3200" dirty="0" smtClean="0">
                <a:latin typeface="Cambria" panose="02040503050406030204" pitchFamily="18" charset="0"/>
              </a:rPr>
              <a:t>(6 </a:t>
            </a:r>
            <a:r>
              <a:rPr lang="en-US" sz="3200" dirty="0">
                <a:latin typeface="Cambria" panose="02040503050406030204" pitchFamily="18" charset="0"/>
              </a:rPr>
              <a:t>years</a:t>
            </a:r>
            <a:r>
              <a:rPr lang="en-US" sz="3200" dirty="0" smtClean="0">
                <a:latin typeface="Cambria" panose="02040503050406030204" pitchFamily="18" charset="0"/>
              </a:rPr>
              <a:t>)</a:t>
            </a:r>
          </a:p>
          <a:p>
            <a:pPr lvl="1">
              <a:spcBef>
                <a:spcPts val="0"/>
              </a:spcBef>
            </a:pPr>
            <a:endParaRPr lang="en-US" sz="2600" dirty="0">
              <a:latin typeface="Cambria" panose="02040503050406030204" pitchFamily="18" charset="0"/>
            </a:endParaRPr>
          </a:p>
          <a:p>
            <a:pPr lvl="1">
              <a:spcBef>
                <a:spcPts val="0"/>
              </a:spcBef>
            </a:pPr>
            <a:endParaRPr lang="en-US" sz="2600" dirty="0" smtClean="0">
              <a:latin typeface="Cambria" panose="02040503050406030204" pitchFamily="18" charset="0"/>
            </a:endParaRPr>
          </a:p>
          <a:p>
            <a:pPr lvl="1">
              <a:spcBef>
                <a:spcPts val="0"/>
              </a:spcBef>
            </a:pPr>
            <a:endParaRPr lang="en-US" sz="2600" dirty="0">
              <a:latin typeface="Cambria" panose="02040503050406030204" pitchFamily="18" charset="0"/>
            </a:endParaRPr>
          </a:p>
          <a:p>
            <a:pPr lvl="1">
              <a:spcBef>
                <a:spcPts val="0"/>
              </a:spcBef>
            </a:pPr>
            <a:endParaRPr lang="en-US" sz="2600" dirty="0" smtClean="0">
              <a:latin typeface="Cambria" panose="02040503050406030204" pitchFamily="18" charset="0"/>
            </a:endParaRPr>
          </a:p>
          <a:p>
            <a:pPr marL="457200" lvl="1" indent="0">
              <a:spcBef>
                <a:spcPts val="0"/>
              </a:spcBef>
              <a:buNone/>
            </a:pPr>
            <a:r>
              <a:rPr lang="en-US" sz="3200" dirty="0" smtClean="0">
                <a:latin typeface="Cambria" panose="02040503050406030204" pitchFamily="18" charset="0"/>
              </a:rPr>
              <a:t>Contact </a:t>
            </a:r>
            <a:r>
              <a:rPr lang="en-US" sz="3200" dirty="0" smtClean="0">
                <a:latin typeface="Cambria" panose="02040503050406030204" pitchFamily="18" charset="0"/>
              </a:rPr>
              <a:t>information:</a:t>
            </a:r>
            <a:endParaRPr lang="en-US" sz="3200" dirty="0" smtClean="0">
              <a:latin typeface="Cambria" panose="02040503050406030204" pitchFamily="18" charset="0"/>
            </a:endParaRPr>
          </a:p>
          <a:p>
            <a:pPr marL="457200" lvl="1" indent="0">
              <a:spcBef>
                <a:spcPts val="0"/>
              </a:spcBef>
              <a:buNone/>
            </a:pPr>
            <a:r>
              <a:rPr lang="en-US" sz="3200" dirty="0" smtClean="0">
                <a:latin typeface="Cambria" panose="02040503050406030204" pitchFamily="18" charset="0"/>
              </a:rPr>
              <a:t>Mike_Lopez@huntsman.com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3200" dirty="0" smtClean="0">
                <a:latin typeface="Cambria" panose="02040503050406030204" pitchFamily="18" charset="0"/>
              </a:rPr>
              <a:t>office number (409) 723-3445</a:t>
            </a:r>
            <a:endParaRPr lang="en-US" sz="3200" dirty="0">
              <a:latin typeface="Cambria" panose="02040503050406030204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en-US" sz="3200" dirty="0">
              <a:latin typeface="Cambria" panose="02040503050406030204" pitchFamily="18" charset="0"/>
            </a:endParaRPr>
          </a:p>
          <a:p>
            <a:pPr>
              <a:lnSpc>
                <a:spcPct val="90000"/>
              </a:lnSpc>
              <a:buNone/>
            </a:pPr>
            <a:endParaRPr lang="en-US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4261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b="1" dirty="0">
                <a:latin typeface="Constantia" panose="02030602050306030303" pitchFamily="18" charset="0"/>
              </a:rPr>
              <a:t>Why have a Co-op </a:t>
            </a:r>
            <a:r>
              <a:rPr lang="en-US" b="1" dirty="0">
                <a:latin typeface="Constantia" panose="02030602050306030303" pitchFamily="18" charset="0"/>
              </a:rPr>
              <a:t>program?</a:t>
            </a:r>
            <a:endParaRPr lang="en-US" b="1" dirty="0">
              <a:latin typeface="Constantia" panose="0203060205030603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576"/>
              </a:spcBef>
            </a:pPr>
            <a:r>
              <a:rPr lang="en-US" sz="2200" dirty="0" smtClean="0">
                <a:latin typeface="Cambria" panose="02040503050406030204" pitchFamily="18" charset="0"/>
              </a:rPr>
              <a:t>Contribute to the education of process technology students</a:t>
            </a:r>
            <a:endParaRPr lang="en-US" sz="2200" dirty="0">
              <a:latin typeface="Cambria" panose="02040503050406030204" pitchFamily="18" charset="0"/>
            </a:endParaRPr>
          </a:p>
          <a:p>
            <a:pPr>
              <a:spcBef>
                <a:spcPts val="576"/>
              </a:spcBef>
            </a:pPr>
            <a:endParaRPr lang="en-US" sz="1200" dirty="0">
              <a:latin typeface="Cambria" panose="02040503050406030204" pitchFamily="18" charset="0"/>
            </a:endParaRPr>
          </a:p>
          <a:p>
            <a:pPr>
              <a:spcBef>
                <a:spcPts val="576"/>
              </a:spcBef>
            </a:pPr>
            <a:r>
              <a:rPr lang="en-US" sz="2200" dirty="0" smtClean="0">
                <a:latin typeface="Cambria" panose="02040503050406030204" pitchFamily="18" charset="0"/>
              </a:rPr>
              <a:t>Extended evaluation for job openings</a:t>
            </a:r>
            <a:endParaRPr lang="en-US" sz="2200" dirty="0">
              <a:latin typeface="Cambria" panose="02040503050406030204" pitchFamily="18" charset="0"/>
            </a:endParaRPr>
          </a:p>
          <a:p>
            <a:pPr>
              <a:spcBef>
                <a:spcPts val="576"/>
              </a:spcBef>
            </a:pPr>
            <a:endParaRPr lang="en-US" sz="1200" dirty="0">
              <a:latin typeface="Cambria" panose="02040503050406030204" pitchFamily="18" charset="0"/>
            </a:endParaRPr>
          </a:p>
          <a:p>
            <a:pPr>
              <a:spcBef>
                <a:spcPts val="576"/>
              </a:spcBef>
            </a:pPr>
            <a:r>
              <a:rPr lang="en-US" sz="2200" dirty="0" smtClean="0">
                <a:latin typeface="Cambria" panose="02040503050406030204" pitchFamily="18" charset="0"/>
              </a:rPr>
              <a:t>Evaluation of PTECH programs</a:t>
            </a:r>
            <a:endParaRPr lang="en-US" sz="2200" dirty="0">
              <a:latin typeface="Cambria" panose="02040503050406030204" pitchFamily="18" charset="0"/>
            </a:endParaRPr>
          </a:p>
          <a:p>
            <a:pPr>
              <a:spcBef>
                <a:spcPts val="576"/>
              </a:spcBef>
            </a:pPr>
            <a:endParaRPr lang="en-US" sz="1200" dirty="0">
              <a:latin typeface="Cambria" panose="02040503050406030204" pitchFamily="18" charset="0"/>
            </a:endParaRPr>
          </a:p>
          <a:p>
            <a:pPr>
              <a:spcBef>
                <a:spcPts val="576"/>
              </a:spcBef>
            </a:pPr>
            <a:r>
              <a:rPr lang="en-US" sz="2200" dirty="0" smtClean="0">
                <a:latin typeface="Cambria" panose="02040503050406030204" pitchFamily="18" charset="0"/>
              </a:rPr>
              <a:t>Partnering </a:t>
            </a:r>
            <a:r>
              <a:rPr lang="en-US" sz="2200" dirty="0">
                <a:latin typeface="Cambria" panose="02040503050406030204" pitchFamily="18" charset="0"/>
              </a:rPr>
              <a:t>with local </a:t>
            </a:r>
            <a:r>
              <a:rPr lang="en-US" sz="2200" dirty="0" smtClean="0">
                <a:latin typeface="Cambria" panose="02040503050406030204" pitchFamily="18" charset="0"/>
              </a:rPr>
              <a:t>colleges</a:t>
            </a:r>
            <a:endParaRPr lang="en-US" sz="22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218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latin typeface="Constantia" panose="02030602050306030303" pitchFamily="18" charset="0"/>
              </a:rPr>
              <a:t>Recruiting</a:t>
            </a:r>
            <a:endParaRPr lang="en-US" b="1" dirty="0">
              <a:latin typeface="Constantia" panose="0203060205030603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576"/>
              </a:spcBef>
            </a:pPr>
            <a:r>
              <a:rPr lang="en-US" sz="2200" dirty="0">
                <a:latin typeface="Cambria" panose="02040503050406030204" pitchFamily="18" charset="0"/>
              </a:rPr>
              <a:t>Job </a:t>
            </a:r>
            <a:r>
              <a:rPr lang="en-US" sz="2200" dirty="0" smtClean="0">
                <a:latin typeface="Cambria" panose="02040503050406030204" pitchFamily="18" charset="0"/>
              </a:rPr>
              <a:t>fairs</a:t>
            </a:r>
          </a:p>
          <a:p>
            <a:pPr>
              <a:spcBef>
                <a:spcPts val="576"/>
              </a:spcBef>
            </a:pPr>
            <a:endParaRPr lang="en-US" sz="1200" dirty="0">
              <a:latin typeface="Cambria" panose="02040503050406030204" pitchFamily="18" charset="0"/>
            </a:endParaRPr>
          </a:p>
          <a:p>
            <a:pPr>
              <a:spcBef>
                <a:spcPts val="576"/>
              </a:spcBef>
            </a:pPr>
            <a:r>
              <a:rPr lang="en-US" sz="2200" dirty="0">
                <a:latin typeface="Cambria" panose="02040503050406030204" pitchFamily="18" charset="0"/>
              </a:rPr>
              <a:t>Mock </a:t>
            </a:r>
            <a:r>
              <a:rPr lang="en-US" sz="2200" dirty="0" smtClean="0">
                <a:latin typeface="Cambria" panose="02040503050406030204" pitchFamily="18" charset="0"/>
              </a:rPr>
              <a:t>interviews</a:t>
            </a:r>
            <a:endParaRPr lang="en-US" sz="2200" dirty="0">
              <a:latin typeface="Cambria" panose="02040503050406030204" pitchFamily="18" charset="0"/>
            </a:endParaRPr>
          </a:p>
          <a:p>
            <a:pPr>
              <a:spcBef>
                <a:spcPts val="576"/>
              </a:spcBef>
            </a:pPr>
            <a:endParaRPr lang="en-US" sz="1200" dirty="0">
              <a:latin typeface="Cambria" panose="02040503050406030204" pitchFamily="18" charset="0"/>
            </a:endParaRPr>
          </a:p>
          <a:p>
            <a:pPr>
              <a:spcBef>
                <a:spcPts val="576"/>
              </a:spcBef>
            </a:pPr>
            <a:r>
              <a:rPr lang="en-US" sz="2200" dirty="0">
                <a:latin typeface="Cambria" panose="02040503050406030204" pitchFamily="18" charset="0"/>
              </a:rPr>
              <a:t>Site </a:t>
            </a:r>
            <a:r>
              <a:rPr lang="en-US" sz="2200" dirty="0" smtClean="0">
                <a:latin typeface="Cambria" panose="02040503050406030204" pitchFamily="18" charset="0"/>
              </a:rPr>
              <a:t>tours</a:t>
            </a:r>
          </a:p>
          <a:p>
            <a:pPr>
              <a:spcBef>
                <a:spcPts val="576"/>
              </a:spcBef>
            </a:pPr>
            <a:endParaRPr lang="en-US" sz="1200" dirty="0">
              <a:latin typeface="Cambria" panose="02040503050406030204" pitchFamily="18" charset="0"/>
            </a:endParaRPr>
          </a:p>
          <a:p>
            <a:pPr>
              <a:spcBef>
                <a:spcPts val="576"/>
              </a:spcBef>
            </a:pPr>
            <a:r>
              <a:rPr lang="en-US" sz="2200" dirty="0">
                <a:latin typeface="Cambria" panose="02040503050406030204" pitchFamily="18" charset="0"/>
              </a:rPr>
              <a:t>Proctor troubleshooting </a:t>
            </a:r>
            <a:r>
              <a:rPr lang="en-US" sz="2200" dirty="0" smtClean="0">
                <a:latin typeface="Cambria" panose="02040503050406030204" pitchFamily="18" charset="0"/>
              </a:rPr>
              <a:t>competition</a:t>
            </a:r>
          </a:p>
          <a:p>
            <a:pPr>
              <a:spcBef>
                <a:spcPts val="576"/>
              </a:spcBef>
            </a:pPr>
            <a:endParaRPr lang="en-US" sz="1200" dirty="0">
              <a:latin typeface="Cambria" panose="02040503050406030204" pitchFamily="18" charset="0"/>
            </a:endParaRPr>
          </a:p>
          <a:p>
            <a:pPr>
              <a:spcBef>
                <a:spcPts val="576"/>
              </a:spcBef>
            </a:pPr>
            <a:r>
              <a:rPr lang="en-US" sz="2200" dirty="0">
                <a:latin typeface="Cambria" panose="02040503050406030204" pitchFamily="18" charset="0"/>
              </a:rPr>
              <a:t>Posting</a:t>
            </a:r>
          </a:p>
          <a:p>
            <a:pPr lvl="1"/>
            <a:endParaRPr lang="en-US" dirty="0"/>
          </a:p>
          <a:p>
            <a:pPr>
              <a:spcBef>
                <a:spcPts val="576"/>
              </a:spcBef>
            </a:pPr>
            <a:endParaRPr lang="en-US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0723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latin typeface="Constantia" panose="02030602050306030303" pitchFamily="18" charset="0"/>
              </a:rPr>
              <a:t>Selection</a:t>
            </a:r>
            <a:endParaRPr lang="en-US" b="1" dirty="0">
              <a:latin typeface="Constantia" panose="0203060205030603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576"/>
              </a:spcBef>
            </a:pPr>
            <a:r>
              <a:rPr lang="en-US" sz="2200" dirty="0" smtClean="0">
                <a:latin typeface="Cambria" panose="02040503050406030204" pitchFamily="18" charset="0"/>
              </a:rPr>
              <a:t>Resumes</a:t>
            </a:r>
          </a:p>
          <a:p>
            <a:pPr>
              <a:spcBef>
                <a:spcPts val="576"/>
              </a:spcBef>
            </a:pPr>
            <a:endParaRPr lang="en-US" sz="1200" dirty="0">
              <a:latin typeface="Cambria" panose="02040503050406030204" pitchFamily="18" charset="0"/>
            </a:endParaRPr>
          </a:p>
          <a:p>
            <a:pPr>
              <a:spcBef>
                <a:spcPts val="576"/>
              </a:spcBef>
            </a:pPr>
            <a:r>
              <a:rPr lang="en-US" sz="2200" dirty="0">
                <a:latin typeface="Cambria" panose="02040503050406030204" pitchFamily="18" charset="0"/>
              </a:rPr>
              <a:t>Testing</a:t>
            </a:r>
          </a:p>
          <a:p>
            <a:pPr>
              <a:spcBef>
                <a:spcPts val="576"/>
              </a:spcBef>
            </a:pPr>
            <a:endParaRPr lang="en-US" sz="1200" dirty="0" smtClean="0">
              <a:latin typeface="Cambria" panose="02040503050406030204" pitchFamily="18" charset="0"/>
            </a:endParaRPr>
          </a:p>
          <a:p>
            <a:pPr>
              <a:spcBef>
                <a:spcPts val="576"/>
              </a:spcBef>
            </a:pPr>
            <a:r>
              <a:rPr lang="en-US" sz="2200" dirty="0" smtClean="0">
                <a:latin typeface="Cambria" panose="02040503050406030204" pitchFamily="18" charset="0"/>
              </a:rPr>
              <a:t>Interview</a:t>
            </a:r>
            <a:endParaRPr lang="en-US" sz="2200" dirty="0">
              <a:latin typeface="Cambria" panose="02040503050406030204" pitchFamily="18" charset="0"/>
            </a:endParaRPr>
          </a:p>
          <a:p>
            <a:pPr lvl="1"/>
            <a:r>
              <a:rPr lang="en-US" sz="2000" dirty="0"/>
              <a:t>Behavioral based questions</a:t>
            </a:r>
          </a:p>
          <a:p>
            <a:pPr lvl="1"/>
            <a:r>
              <a:rPr lang="en-US" sz="2000" dirty="0"/>
              <a:t>Technical questions</a:t>
            </a:r>
          </a:p>
          <a:p>
            <a:pPr>
              <a:spcBef>
                <a:spcPts val="576"/>
              </a:spcBef>
            </a:pPr>
            <a:endParaRPr lang="en-US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508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latin typeface="Constantia" panose="02030602050306030303" pitchFamily="18" charset="0"/>
              </a:rPr>
              <a:t>Things to consider</a:t>
            </a:r>
            <a:endParaRPr lang="en-US" b="1" dirty="0">
              <a:latin typeface="Constantia" panose="0203060205030603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spcBef>
                <a:spcPts val="576"/>
              </a:spcBef>
            </a:pPr>
            <a:r>
              <a:rPr lang="en-US" dirty="0">
                <a:latin typeface="Cambria" panose="02040503050406030204" pitchFamily="18" charset="0"/>
              </a:rPr>
              <a:t>Do we utilize pre-employment testing</a:t>
            </a:r>
            <a:r>
              <a:rPr lang="en-US" dirty="0" smtClean="0">
                <a:latin typeface="Cambria" panose="02040503050406030204" pitchFamily="18" charset="0"/>
              </a:rPr>
              <a:t>?</a:t>
            </a:r>
          </a:p>
          <a:p>
            <a:pPr>
              <a:spcBef>
                <a:spcPts val="576"/>
              </a:spcBef>
            </a:pPr>
            <a:endParaRPr lang="en-US" sz="1400" dirty="0">
              <a:latin typeface="Cambria" panose="02040503050406030204" pitchFamily="18" charset="0"/>
            </a:endParaRPr>
          </a:p>
          <a:p>
            <a:pPr>
              <a:spcBef>
                <a:spcPts val="576"/>
              </a:spcBef>
            </a:pPr>
            <a:r>
              <a:rPr lang="en-US" dirty="0">
                <a:latin typeface="Cambria" panose="02040503050406030204" pitchFamily="18" charset="0"/>
              </a:rPr>
              <a:t>Do we consider GPA</a:t>
            </a:r>
            <a:r>
              <a:rPr lang="en-US" dirty="0" smtClean="0">
                <a:latin typeface="Cambria" panose="02040503050406030204" pitchFamily="18" charset="0"/>
              </a:rPr>
              <a:t>?</a:t>
            </a:r>
          </a:p>
          <a:p>
            <a:pPr>
              <a:spcBef>
                <a:spcPts val="576"/>
              </a:spcBef>
            </a:pPr>
            <a:endParaRPr lang="en-US" sz="1300" dirty="0">
              <a:latin typeface="Cambria" panose="02040503050406030204" pitchFamily="18" charset="0"/>
            </a:endParaRPr>
          </a:p>
          <a:p>
            <a:pPr>
              <a:spcBef>
                <a:spcPts val="576"/>
              </a:spcBef>
            </a:pPr>
            <a:r>
              <a:rPr lang="en-US" dirty="0">
                <a:latin typeface="Cambria" panose="02040503050406030204" pitchFamily="18" charset="0"/>
              </a:rPr>
              <a:t>Do we consider the number of classes a student has remaining</a:t>
            </a:r>
            <a:r>
              <a:rPr lang="en-US" dirty="0" smtClean="0">
                <a:latin typeface="Cambria" panose="02040503050406030204" pitchFamily="18" charset="0"/>
              </a:rPr>
              <a:t>?</a:t>
            </a:r>
          </a:p>
          <a:p>
            <a:pPr>
              <a:spcBef>
                <a:spcPts val="576"/>
              </a:spcBef>
            </a:pPr>
            <a:endParaRPr lang="en-US" sz="1300" dirty="0">
              <a:latin typeface="Cambria" panose="02040503050406030204" pitchFamily="18" charset="0"/>
            </a:endParaRPr>
          </a:p>
          <a:p>
            <a:pPr>
              <a:spcBef>
                <a:spcPts val="576"/>
              </a:spcBef>
            </a:pPr>
            <a:r>
              <a:rPr lang="en-US" dirty="0">
                <a:latin typeface="Cambria" panose="02040503050406030204" pitchFamily="18" charset="0"/>
              </a:rPr>
              <a:t>How much emphasis do we put on industrial experience</a:t>
            </a:r>
            <a:r>
              <a:rPr lang="en-US" dirty="0" smtClean="0">
                <a:latin typeface="Cambria" panose="02040503050406030204" pitchFamily="18" charset="0"/>
              </a:rPr>
              <a:t>?</a:t>
            </a:r>
          </a:p>
          <a:p>
            <a:pPr>
              <a:spcBef>
                <a:spcPts val="576"/>
              </a:spcBef>
            </a:pPr>
            <a:endParaRPr lang="en-US" sz="1300" dirty="0">
              <a:latin typeface="Cambria" panose="02040503050406030204" pitchFamily="18" charset="0"/>
            </a:endParaRPr>
          </a:p>
          <a:p>
            <a:pPr>
              <a:spcBef>
                <a:spcPts val="576"/>
              </a:spcBef>
            </a:pPr>
            <a:r>
              <a:rPr lang="en-US" dirty="0">
                <a:latin typeface="Cambria" panose="02040503050406030204" pitchFamily="18" charset="0"/>
              </a:rPr>
              <a:t>Do we accept recommendations from faculty?</a:t>
            </a:r>
            <a:endParaRPr lang="en-US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808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latin typeface="Constantia" panose="02030602050306030303" pitchFamily="18" charset="0"/>
              </a:rPr>
              <a:t>Applicant Requirements</a:t>
            </a:r>
            <a:endParaRPr lang="en-US" b="1" dirty="0">
              <a:latin typeface="Constantia" panose="0203060205030603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576"/>
              </a:spcBef>
            </a:pPr>
            <a:r>
              <a:rPr lang="en-US" sz="2200" dirty="0">
                <a:latin typeface="Cambria" panose="02040503050406030204" pitchFamily="18" charset="0"/>
              </a:rPr>
              <a:t>Huntsman - Port Neches requirements</a:t>
            </a:r>
            <a:endParaRPr lang="en-US" sz="2200" dirty="0">
              <a:latin typeface="Cambria" panose="02040503050406030204" pitchFamily="18" charset="0"/>
            </a:endParaRPr>
          </a:p>
          <a:p>
            <a:pPr lvl="1"/>
            <a:r>
              <a:rPr lang="en-US" sz="2000" dirty="0"/>
              <a:t>NAPTA endorsed program or equivalent</a:t>
            </a:r>
          </a:p>
          <a:p>
            <a:pPr lvl="1"/>
            <a:r>
              <a:rPr lang="en-US" sz="2000" dirty="0"/>
              <a:t>GPA of 3.0 or better</a:t>
            </a:r>
          </a:p>
          <a:p>
            <a:pPr lvl="1"/>
            <a:r>
              <a:rPr lang="en-US" sz="2000" dirty="0"/>
              <a:t>Last </a:t>
            </a:r>
            <a:r>
              <a:rPr lang="en-US" sz="2000" dirty="0"/>
              <a:t>semester prior to graduation </a:t>
            </a:r>
          </a:p>
          <a:p>
            <a:pPr lvl="1"/>
            <a:r>
              <a:rPr lang="en-US" sz="2000" dirty="0"/>
              <a:t>Enrolled </a:t>
            </a:r>
            <a:r>
              <a:rPr lang="en-US" sz="2000" dirty="0"/>
              <a:t>in co-op </a:t>
            </a:r>
            <a:r>
              <a:rPr lang="en-US" sz="2000" dirty="0"/>
              <a:t>class</a:t>
            </a:r>
            <a:endParaRPr lang="en-US" sz="2000" dirty="0"/>
          </a:p>
          <a:p>
            <a:pPr lvl="1"/>
            <a:r>
              <a:rPr lang="en-US" sz="2000" dirty="0"/>
              <a:t>Maximum </a:t>
            </a:r>
            <a:r>
              <a:rPr lang="en-US" sz="2000" dirty="0"/>
              <a:t>of 2 classes in addition to </a:t>
            </a:r>
            <a:r>
              <a:rPr lang="en-US" sz="2000" dirty="0"/>
              <a:t>co-op</a:t>
            </a:r>
            <a:endParaRPr lang="en-US" sz="2000" dirty="0"/>
          </a:p>
          <a:p>
            <a:pPr lvl="1"/>
            <a:r>
              <a:rPr lang="en-US" sz="2000" dirty="0"/>
              <a:t>Must be eligible for a TWIC </a:t>
            </a:r>
            <a:r>
              <a:rPr lang="en-US" sz="2000" dirty="0"/>
              <a:t>card</a:t>
            </a:r>
          </a:p>
          <a:p>
            <a:pPr lvl="1"/>
            <a:endParaRPr lang="en-US" sz="1200" dirty="0"/>
          </a:p>
          <a:p>
            <a:pPr>
              <a:spcBef>
                <a:spcPts val="576"/>
              </a:spcBef>
            </a:pPr>
            <a:r>
              <a:rPr lang="en-US" sz="2200" dirty="0">
                <a:latin typeface="Cambria" panose="02040503050406030204" pitchFamily="18" charset="0"/>
              </a:rPr>
              <a:t>Some requirements may be listed as preferred</a:t>
            </a:r>
            <a:endParaRPr lang="en-US" sz="22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3600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latin typeface="Constantia" panose="02030602050306030303" pitchFamily="18" charset="0"/>
              </a:rPr>
              <a:t>Program</a:t>
            </a:r>
            <a:endParaRPr lang="en-US" b="1" dirty="0">
              <a:latin typeface="Constantia" panose="0203060205030603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spcBef>
                <a:spcPts val="576"/>
              </a:spcBef>
            </a:pPr>
            <a:r>
              <a:rPr lang="en-US" dirty="0">
                <a:latin typeface="Cambria" panose="02040503050406030204" pitchFamily="18" charset="0"/>
              </a:rPr>
              <a:t>Short or long semesters</a:t>
            </a:r>
          </a:p>
          <a:p>
            <a:pPr lvl="1"/>
            <a:r>
              <a:rPr lang="en-US" dirty="0" smtClean="0"/>
              <a:t>Summer</a:t>
            </a:r>
            <a:r>
              <a:rPr lang="en-US" dirty="0"/>
              <a:t>, </a:t>
            </a:r>
            <a:r>
              <a:rPr lang="en-US" dirty="0" smtClean="0"/>
              <a:t>Spring </a:t>
            </a:r>
            <a:r>
              <a:rPr lang="en-US" dirty="0"/>
              <a:t>or </a:t>
            </a:r>
            <a:r>
              <a:rPr lang="en-US" dirty="0" smtClean="0"/>
              <a:t>Fall </a:t>
            </a:r>
            <a:endParaRPr lang="en-US" dirty="0"/>
          </a:p>
          <a:p>
            <a:pPr>
              <a:spcBef>
                <a:spcPts val="576"/>
              </a:spcBef>
            </a:pPr>
            <a:endParaRPr lang="en-US" sz="1300" dirty="0">
              <a:latin typeface="Cambria" panose="02040503050406030204" pitchFamily="18" charset="0"/>
            </a:endParaRPr>
          </a:p>
          <a:p>
            <a:pPr>
              <a:spcBef>
                <a:spcPts val="576"/>
              </a:spcBef>
            </a:pPr>
            <a:r>
              <a:rPr lang="en-US" dirty="0">
                <a:latin typeface="Cambria" panose="02040503050406030204" pitchFamily="18" charset="0"/>
              </a:rPr>
              <a:t>Number of co-ops</a:t>
            </a:r>
          </a:p>
          <a:p>
            <a:pPr>
              <a:spcBef>
                <a:spcPts val="576"/>
              </a:spcBef>
            </a:pPr>
            <a:endParaRPr lang="en-US" sz="1300" dirty="0">
              <a:latin typeface="Cambria" panose="02040503050406030204" pitchFamily="18" charset="0"/>
            </a:endParaRPr>
          </a:p>
          <a:p>
            <a:pPr>
              <a:spcBef>
                <a:spcPts val="576"/>
              </a:spcBef>
            </a:pPr>
            <a:r>
              <a:rPr lang="en-US" dirty="0">
                <a:latin typeface="Cambria" panose="02040503050406030204" pitchFamily="18" charset="0"/>
              </a:rPr>
              <a:t>Mentor selection</a:t>
            </a:r>
          </a:p>
          <a:p>
            <a:pPr>
              <a:spcBef>
                <a:spcPts val="576"/>
              </a:spcBef>
            </a:pPr>
            <a:endParaRPr lang="en-US" sz="1300" dirty="0">
              <a:latin typeface="Cambria" panose="02040503050406030204" pitchFamily="18" charset="0"/>
            </a:endParaRPr>
          </a:p>
          <a:p>
            <a:pPr>
              <a:spcBef>
                <a:spcPts val="576"/>
              </a:spcBef>
            </a:pPr>
            <a:r>
              <a:rPr lang="en-US" dirty="0">
                <a:latin typeface="Cambria" panose="02040503050406030204" pitchFamily="18" charset="0"/>
              </a:rPr>
              <a:t>Structured to allow for successful completion of degree plan</a:t>
            </a:r>
          </a:p>
          <a:p>
            <a:pPr lvl="1"/>
            <a:r>
              <a:rPr lang="en-US" dirty="0"/>
              <a:t>Students allowed to miss work for class</a:t>
            </a:r>
          </a:p>
          <a:p>
            <a:pPr lvl="1"/>
            <a:r>
              <a:rPr lang="en-US" dirty="0"/>
              <a:t>Schedule work day around class schedule</a:t>
            </a:r>
          </a:p>
        </p:txBody>
      </p:sp>
    </p:spTree>
    <p:extLst>
      <p:ext uri="{BB962C8B-B14F-4D97-AF65-F5344CB8AC3E}">
        <p14:creationId xmlns:p14="http://schemas.microsoft.com/office/powerpoint/2010/main" val="6017344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latin typeface="Constantia" panose="02030602050306030303" pitchFamily="18" charset="0"/>
              </a:rPr>
              <a:t>Timeline</a:t>
            </a:r>
            <a:endParaRPr lang="en-US" b="1" dirty="0">
              <a:latin typeface="Constantia" panose="0203060205030603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119257"/>
            <a:ext cx="6196405" cy="3900543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>
              <a:spcBef>
                <a:spcPts val="576"/>
              </a:spcBef>
            </a:pPr>
            <a:r>
              <a:rPr lang="en-US" sz="2600" dirty="0">
                <a:latin typeface="Cambria" panose="02040503050406030204" pitchFamily="18" charset="0"/>
              </a:rPr>
              <a:t>Program starts 1-2 weeks before beginning of </a:t>
            </a:r>
            <a:r>
              <a:rPr lang="en-US" sz="2600" dirty="0">
                <a:latin typeface="Cambria" panose="02040503050406030204" pitchFamily="18" charset="0"/>
              </a:rPr>
              <a:t>semester</a:t>
            </a:r>
          </a:p>
          <a:p>
            <a:pPr>
              <a:spcBef>
                <a:spcPts val="576"/>
              </a:spcBef>
            </a:pPr>
            <a:endParaRPr lang="en-US" sz="1400" dirty="0">
              <a:latin typeface="Cambria" panose="02040503050406030204" pitchFamily="18" charset="0"/>
            </a:endParaRPr>
          </a:p>
          <a:p>
            <a:pPr>
              <a:spcBef>
                <a:spcPts val="576"/>
              </a:spcBef>
            </a:pPr>
            <a:r>
              <a:rPr lang="en-US" sz="2600" dirty="0">
                <a:latin typeface="Cambria" panose="02040503050406030204" pitchFamily="18" charset="0"/>
              </a:rPr>
              <a:t>17 week program during </a:t>
            </a:r>
            <a:r>
              <a:rPr lang="en-US" sz="2600" dirty="0" smtClean="0">
                <a:latin typeface="Cambria" panose="02040503050406030204" pitchFamily="18" charset="0"/>
              </a:rPr>
              <a:t>Spring </a:t>
            </a:r>
            <a:r>
              <a:rPr lang="en-US" sz="2600" dirty="0">
                <a:latin typeface="Cambria" panose="02040503050406030204" pitchFamily="18" charset="0"/>
              </a:rPr>
              <a:t>and </a:t>
            </a:r>
            <a:r>
              <a:rPr lang="en-US" sz="2600" dirty="0" smtClean="0">
                <a:latin typeface="Cambria" panose="02040503050406030204" pitchFamily="18" charset="0"/>
              </a:rPr>
              <a:t>Fall </a:t>
            </a:r>
            <a:r>
              <a:rPr lang="en-US" sz="2600" dirty="0">
                <a:latin typeface="Cambria" panose="02040503050406030204" pitchFamily="18" charset="0"/>
              </a:rPr>
              <a:t>semesters</a:t>
            </a:r>
            <a:endParaRPr lang="en-US" sz="2600" dirty="0">
              <a:latin typeface="Cambria" panose="02040503050406030204" pitchFamily="18" charset="0"/>
            </a:endParaRPr>
          </a:p>
          <a:p>
            <a:pPr lvl="1"/>
            <a:r>
              <a:rPr lang="en-US" sz="2400" dirty="0"/>
              <a:t>2 weeks of New Employee Orientation </a:t>
            </a:r>
            <a:endParaRPr lang="en-US" dirty="0"/>
          </a:p>
          <a:p>
            <a:pPr lvl="2"/>
            <a:r>
              <a:rPr lang="en-US" dirty="0"/>
              <a:t>8 hour work days Monday thru Friday</a:t>
            </a:r>
          </a:p>
          <a:p>
            <a:pPr lvl="1"/>
            <a:r>
              <a:rPr lang="en-US" sz="2400" dirty="0"/>
              <a:t>4 week assignment in utilities, loading and process areas (total of 12 weeks)</a:t>
            </a:r>
          </a:p>
          <a:p>
            <a:pPr lvl="2"/>
            <a:r>
              <a:rPr lang="en-US" dirty="0"/>
              <a:t>12 hour rotating shifts</a:t>
            </a:r>
          </a:p>
          <a:p>
            <a:pPr lvl="1"/>
            <a:r>
              <a:rPr lang="en-US" sz="2400" dirty="0"/>
              <a:t>1 week of evaluation and training between area assignments (total </a:t>
            </a:r>
            <a:r>
              <a:rPr lang="en-US" sz="2400" dirty="0"/>
              <a:t>of </a:t>
            </a:r>
            <a:r>
              <a:rPr lang="en-US" sz="2400" dirty="0"/>
              <a:t>3 weeks)</a:t>
            </a:r>
          </a:p>
          <a:p>
            <a:pPr lvl="2"/>
            <a:r>
              <a:rPr lang="en-US" dirty="0"/>
              <a:t>8 hour work days Monday thru </a:t>
            </a:r>
            <a:r>
              <a:rPr lang="en-US" dirty="0"/>
              <a:t>Friday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8091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latin typeface="Constantia" panose="02030602050306030303" pitchFamily="18" charset="0"/>
              </a:rPr>
              <a:t>Feedback</a:t>
            </a:r>
            <a:endParaRPr lang="en-US" b="1" dirty="0">
              <a:latin typeface="Constantia" panose="0203060205030603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spcBef>
                <a:spcPts val="576"/>
              </a:spcBef>
            </a:pPr>
            <a:r>
              <a:rPr lang="en-US" dirty="0">
                <a:latin typeface="Cambria" panose="02040503050406030204" pitchFamily="18" charset="0"/>
              </a:rPr>
              <a:t>Reports </a:t>
            </a:r>
            <a:r>
              <a:rPr lang="en-US" dirty="0">
                <a:latin typeface="Cambria" panose="02040503050406030204" pitchFamily="18" charset="0"/>
              </a:rPr>
              <a:t>written during week of evaluation</a:t>
            </a:r>
          </a:p>
          <a:p>
            <a:pPr lvl="1"/>
            <a:r>
              <a:rPr lang="en-US" dirty="0"/>
              <a:t>Overview of experience</a:t>
            </a:r>
          </a:p>
          <a:p>
            <a:pPr lvl="1"/>
            <a:r>
              <a:rPr lang="en-US" dirty="0"/>
              <a:t>Improvements to training material</a:t>
            </a:r>
          </a:p>
          <a:p>
            <a:pPr lvl="1"/>
            <a:r>
              <a:rPr lang="en-US" dirty="0"/>
              <a:t>Material covered not part of program </a:t>
            </a:r>
            <a:r>
              <a:rPr lang="en-US" dirty="0"/>
              <a:t>curriculum</a:t>
            </a:r>
          </a:p>
          <a:p>
            <a:pPr lvl="1"/>
            <a:endParaRPr lang="en-US" sz="1300" dirty="0"/>
          </a:p>
          <a:p>
            <a:pPr>
              <a:spcBef>
                <a:spcPts val="576"/>
              </a:spcBef>
            </a:pPr>
            <a:r>
              <a:rPr lang="en-US" dirty="0">
                <a:latin typeface="Cambria" panose="02040503050406030204" pitchFamily="18" charset="0"/>
              </a:rPr>
              <a:t>Presentation by co-ops reviewing experience given to Huntsman staff and college faculty at end of </a:t>
            </a:r>
            <a:r>
              <a:rPr lang="en-US" dirty="0">
                <a:latin typeface="Cambria" panose="02040503050406030204" pitchFamily="18" charset="0"/>
              </a:rPr>
              <a:t>program</a:t>
            </a:r>
          </a:p>
          <a:p>
            <a:pPr>
              <a:spcBef>
                <a:spcPts val="576"/>
              </a:spcBef>
            </a:pPr>
            <a:endParaRPr lang="en-US" sz="1300" dirty="0">
              <a:latin typeface="Cambria" panose="02040503050406030204" pitchFamily="18" charset="0"/>
            </a:endParaRPr>
          </a:p>
          <a:p>
            <a:pPr>
              <a:spcBef>
                <a:spcPts val="576"/>
              </a:spcBef>
            </a:pPr>
            <a:r>
              <a:rPr lang="en-US" dirty="0">
                <a:latin typeface="Cambria" panose="02040503050406030204" pitchFamily="18" charset="0"/>
              </a:rPr>
              <a:t>Co-op feedback shared with program coordinators and advisory committees</a:t>
            </a:r>
            <a:endParaRPr lang="en-US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870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latin typeface="Constantia" panose="02030602050306030303" pitchFamily="18" charset="0"/>
              </a:rPr>
              <a:t>Successes</a:t>
            </a:r>
            <a:endParaRPr lang="en-US" b="1" dirty="0">
              <a:latin typeface="Constantia" panose="0203060205030603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spcBef>
                <a:spcPts val="576"/>
              </a:spcBef>
            </a:pPr>
            <a:r>
              <a:rPr lang="en-US" dirty="0">
                <a:latin typeface="Cambria" panose="02040503050406030204" pitchFamily="18" charset="0"/>
              </a:rPr>
              <a:t>Co-op program acceptance by </a:t>
            </a:r>
            <a:r>
              <a:rPr lang="en-US" dirty="0">
                <a:latin typeface="Cambria" panose="02040503050406030204" pitchFamily="18" charset="0"/>
              </a:rPr>
              <a:t>union</a:t>
            </a:r>
          </a:p>
          <a:p>
            <a:pPr>
              <a:spcBef>
                <a:spcPts val="576"/>
              </a:spcBef>
            </a:pPr>
            <a:endParaRPr lang="en-US" sz="1400" dirty="0">
              <a:latin typeface="Cambria" panose="02040503050406030204" pitchFamily="18" charset="0"/>
            </a:endParaRPr>
          </a:p>
          <a:p>
            <a:pPr>
              <a:spcBef>
                <a:spcPts val="576"/>
              </a:spcBef>
            </a:pPr>
            <a:r>
              <a:rPr lang="en-US" dirty="0">
                <a:latin typeface="Cambria" panose="02040503050406030204" pitchFamily="18" charset="0"/>
              </a:rPr>
              <a:t>Mentors </a:t>
            </a:r>
          </a:p>
          <a:p>
            <a:pPr lvl="1"/>
            <a:r>
              <a:rPr lang="en-US" dirty="0"/>
              <a:t>Mentors have given a positive image of company</a:t>
            </a:r>
          </a:p>
          <a:p>
            <a:pPr lvl="1"/>
            <a:r>
              <a:rPr lang="en-US" dirty="0"/>
              <a:t>Mentors complete an evaluation used by coordinator to assess and coach co-ops </a:t>
            </a:r>
          </a:p>
          <a:p>
            <a:pPr lvl="1"/>
            <a:r>
              <a:rPr lang="en-US" dirty="0"/>
              <a:t>Training manuals developed to assist mentors</a:t>
            </a:r>
          </a:p>
          <a:p>
            <a:pPr lvl="1"/>
            <a:endParaRPr lang="en-US" sz="1300" dirty="0"/>
          </a:p>
          <a:p>
            <a:pPr>
              <a:spcBef>
                <a:spcPts val="576"/>
              </a:spcBef>
            </a:pPr>
            <a:r>
              <a:rPr lang="en-US" dirty="0">
                <a:latin typeface="Cambria" panose="02040503050406030204" pitchFamily="18" charset="0"/>
              </a:rPr>
              <a:t>Co-ops serving as mentors</a:t>
            </a:r>
          </a:p>
          <a:p>
            <a:pPr>
              <a:spcBef>
                <a:spcPts val="576"/>
              </a:spcBef>
            </a:pPr>
            <a:endParaRPr lang="en-US" sz="1300" dirty="0">
              <a:latin typeface="Cambria" panose="02040503050406030204" pitchFamily="18" charset="0"/>
            </a:endParaRPr>
          </a:p>
          <a:p>
            <a:pPr>
              <a:spcBef>
                <a:spcPts val="576"/>
              </a:spcBef>
            </a:pPr>
            <a:r>
              <a:rPr lang="en-US" dirty="0">
                <a:latin typeface="Cambria" panose="02040503050406030204" pitchFamily="18" charset="0"/>
              </a:rPr>
              <a:t>Feedback is improving process technology programs</a:t>
            </a:r>
            <a:endParaRPr lang="en-US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011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latin typeface="Constantia" panose="02030602050306030303" pitchFamily="18" charset="0"/>
              </a:rPr>
              <a:t>Questions?</a:t>
            </a:r>
            <a:endParaRPr lang="en-US" b="1" dirty="0">
              <a:latin typeface="Constantia" panose="0203060205030603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576"/>
              </a:spcBef>
            </a:pPr>
            <a:endParaRPr lang="en-US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294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hemeHuntsman">
  <a:themeElements>
    <a:clrScheme name="">
      <a:dk1>
        <a:srgbClr val="000000"/>
      </a:dk1>
      <a:lt1>
        <a:srgbClr val="FFFFFF"/>
      </a:lt1>
      <a:dk2>
        <a:srgbClr val="000066"/>
      </a:dk2>
      <a:lt2>
        <a:srgbClr val="808080"/>
      </a:lt2>
      <a:accent1>
        <a:srgbClr val="ECB6B6"/>
      </a:accent1>
      <a:accent2>
        <a:srgbClr val="800000"/>
      </a:accent2>
      <a:accent3>
        <a:srgbClr val="FFFFFF"/>
      </a:accent3>
      <a:accent4>
        <a:srgbClr val="000000"/>
      </a:accent4>
      <a:accent5>
        <a:srgbClr val="F4D7D7"/>
      </a:accent5>
      <a:accent6>
        <a:srgbClr val="730000"/>
      </a:accent6>
      <a:hlink>
        <a:srgbClr val="000066"/>
      </a:hlink>
      <a:folHlink>
        <a:srgbClr val="969696"/>
      </a:folHlink>
    </a:clrScheme>
    <a:fontScheme name="corporate_template">
      <a:majorFont>
        <a:latin typeface="Arial"/>
        <a:ea typeface="Osaka"/>
        <a:cs typeface=""/>
      </a:majorFont>
      <a:minorFont>
        <a:latin typeface="Arial"/>
        <a:ea typeface="Osak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lnDef>
  </a:objectDefaults>
  <a:extraClrSchemeLst>
    <a:extraClrScheme>
      <a:clrScheme name="corporate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e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e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e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e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e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porate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porate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porate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porate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porate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porate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orporate_template">
  <a:themeElements>
    <a:clrScheme name="">
      <a:dk1>
        <a:srgbClr val="000000"/>
      </a:dk1>
      <a:lt1>
        <a:srgbClr val="FFFFFF"/>
      </a:lt1>
      <a:dk2>
        <a:srgbClr val="000066"/>
      </a:dk2>
      <a:lt2>
        <a:srgbClr val="808080"/>
      </a:lt2>
      <a:accent1>
        <a:srgbClr val="ECB6B6"/>
      </a:accent1>
      <a:accent2>
        <a:srgbClr val="800000"/>
      </a:accent2>
      <a:accent3>
        <a:srgbClr val="FFFFFF"/>
      </a:accent3>
      <a:accent4>
        <a:srgbClr val="000000"/>
      </a:accent4>
      <a:accent5>
        <a:srgbClr val="F4D7D7"/>
      </a:accent5>
      <a:accent6>
        <a:srgbClr val="730000"/>
      </a:accent6>
      <a:hlink>
        <a:srgbClr val="000066"/>
      </a:hlink>
      <a:folHlink>
        <a:srgbClr val="969696"/>
      </a:folHlink>
    </a:clrScheme>
    <a:fontScheme name="1_corporate_template">
      <a:majorFont>
        <a:latin typeface="Arial"/>
        <a:ea typeface="Osaka"/>
        <a:cs typeface=""/>
      </a:majorFont>
      <a:minorFont>
        <a:latin typeface="Arial"/>
        <a:ea typeface="Osak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lnDef>
  </a:objectDefaults>
  <a:extraClrSchemeLst>
    <a:extraClrScheme>
      <a:clrScheme name="1_corporate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rporate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rporate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rporate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rporate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rporate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rporate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rporate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rporate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rporate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rporate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rporate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ThemeHuntsman</Template>
  <TotalTime>0</TotalTime>
  <Words>350</Words>
  <Application>Microsoft Office PowerPoint</Application>
  <PresentationFormat>On-screen Show (4:3)</PresentationFormat>
  <Paragraphs>109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ThemeHuntsman</vt:lpstr>
      <vt:lpstr>1_corporate_template</vt:lpstr>
      <vt:lpstr>Pushpin</vt:lpstr>
      <vt:lpstr>PowerPoint Presentation</vt:lpstr>
      <vt:lpstr>Introductions</vt:lpstr>
      <vt:lpstr>Why have a Co-op program?</vt:lpstr>
      <vt:lpstr>Recruiting</vt:lpstr>
      <vt:lpstr>Selection</vt:lpstr>
      <vt:lpstr>Things to consider</vt:lpstr>
      <vt:lpstr>Applicant Requirements</vt:lpstr>
      <vt:lpstr>Program</vt:lpstr>
      <vt:lpstr>Timeline</vt:lpstr>
      <vt:lpstr>Feedback</vt:lpstr>
      <vt:lpstr>Successes</vt:lpstr>
      <vt:lpstr>Questions?</vt:lpstr>
    </vt:vector>
  </TitlesOfParts>
  <Company>Huntsman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 Boydston</dc:creator>
  <cp:lastModifiedBy>Jessica Boydston</cp:lastModifiedBy>
  <cp:revision>57</cp:revision>
  <cp:lastPrinted>2014-07-22T14:55:41Z</cp:lastPrinted>
  <dcterms:created xsi:type="dcterms:W3CDTF">2014-07-08T17:34:57Z</dcterms:created>
  <dcterms:modified xsi:type="dcterms:W3CDTF">2018-09-13T13:50:00Z</dcterms:modified>
</cp:coreProperties>
</file>