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sldIdLst>
    <p:sldId id="257" r:id="rId2"/>
    <p:sldId id="515" r:id="rId3"/>
    <p:sldId id="584" r:id="rId4"/>
    <p:sldId id="473" r:id="rId5"/>
    <p:sldId id="504" r:id="rId6"/>
    <p:sldId id="586" r:id="rId7"/>
    <p:sldId id="585" r:id="rId8"/>
    <p:sldId id="542" r:id="rId9"/>
    <p:sldId id="544" r:id="rId10"/>
    <p:sldId id="589" r:id="rId11"/>
    <p:sldId id="583" r:id="rId12"/>
    <p:sldId id="580" r:id="rId13"/>
    <p:sldId id="581" r:id="rId14"/>
    <p:sldId id="582" r:id="rId15"/>
    <p:sldId id="557" r:id="rId16"/>
    <p:sldId id="552" r:id="rId17"/>
    <p:sldId id="588" r:id="rId18"/>
    <p:sldId id="553" r:id="rId19"/>
    <p:sldId id="587" r:id="rId20"/>
    <p:sldId id="549" r:id="rId21"/>
    <p:sldId id="55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3333FF"/>
    <a:srgbClr val="387BB8"/>
    <a:srgbClr val="009900"/>
    <a:srgbClr val="00CCFF"/>
    <a:srgbClr val="00FFFF"/>
    <a:srgbClr val="99CCFF"/>
    <a:srgbClr val="00FF00"/>
    <a:srgbClr val="FFFFCC"/>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831" autoAdjust="0"/>
    <p:restoredTop sz="94946" autoAdjust="0"/>
  </p:normalViewPr>
  <p:slideViewPr>
    <p:cSldViewPr>
      <p:cViewPr varScale="1">
        <p:scale>
          <a:sx n="72" d="100"/>
          <a:sy n="72" d="100"/>
        </p:scale>
        <p:origin x="1704"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2F24F2-D1C5-4601-968F-48F5F03D0353}" type="datetimeFigureOut">
              <a:rPr lang="en-US" smtClean="0"/>
              <a:pPr/>
              <a:t>7/27/2018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2A028D-1B69-4E04-9099-7B86D7AD148C}" type="slidenum">
              <a:rPr lang="en-US" smtClean="0"/>
              <a:pPr/>
              <a:t>‹#›</a:t>
            </a:fld>
            <a:endParaRPr lang="en-US" dirty="0"/>
          </a:p>
        </p:txBody>
      </p:sp>
    </p:spTree>
    <p:extLst>
      <p:ext uri="{BB962C8B-B14F-4D97-AF65-F5344CB8AC3E}">
        <p14:creationId xmlns:p14="http://schemas.microsoft.com/office/powerpoint/2010/main" val="629156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C1D029-B09B-4103-AF35-206589B13B49}" type="slidenum">
              <a:rPr lang="en-US" smtClean="0"/>
              <a:pPr>
                <a:defRPr/>
              </a:pPr>
              <a:t>19</a:t>
            </a:fld>
            <a:endParaRPr lang="en-US" dirty="0"/>
          </a:p>
        </p:txBody>
      </p:sp>
    </p:spTree>
    <p:extLst>
      <p:ext uri="{BB962C8B-B14F-4D97-AF65-F5344CB8AC3E}">
        <p14:creationId xmlns:p14="http://schemas.microsoft.com/office/powerpoint/2010/main" val="299003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2A028D-1B69-4E04-9099-7B86D7AD148C}" type="slidenum">
              <a:rPr lang="en-US" smtClean="0"/>
              <a:pPr/>
              <a:t>20</a:t>
            </a:fld>
            <a:endParaRPr lang="en-US" dirty="0"/>
          </a:p>
        </p:txBody>
      </p:sp>
    </p:spTree>
    <p:extLst>
      <p:ext uri="{BB962C8B-B14F-4D97-AF65-F5344CB8AC3E}">
        <p14:creationId xmlns:p14="http://schemas.microsoft.com/office/powerpoint/2010/main" val="2068814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EE15CAE-B7CC-4BA7-84C6-47F6D3BD8C97}" type="datetime1">
              <a:rPr lang="en-US" smtClean="0"/>
              <a:t>7/27/2018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C1744E-20DA-41EE-9A00-B905A41BB402}" type="slidenum">
              <a:rPr lang="en-US" smtClean="0"/>
              <a:pPr/>
              <a:t>‹#›</a:t>
            </a:fld>
            <a:endParaRPr lang="en-US" dirty="0"/>
          </a:p>
        </p:txBody>
      </p:sp>
    </p:spTree>
    <p:extLst>
      <p:ext uri="{BB962C8B-B14F-4D97-AF65-F5344CB8AC3E}">
        <p14:creationId xmlns:p14="http://schemas.microsoft.com/office/powerpoint/2010/main" val="1273970907"/>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ACAB4A-24B2-4FB4-BFD2-9A65BFD7B7FC}" type="datetime1">
              <a:rPr lang="en-US" smtClean="0"/>
              <a:t>7/27/2018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C1744E-20DA-41EE-9A00-B905A41BB402}" type="slidenum">
              <a:rPr lang="en-US" smtClean="0"/>
              <a:pPr/>
              <a:t>‹#›</a:t>
            </a:fld>
            <a:endParaRPr lang="en-US" dirty="0"/>
          </a:p>
        </p:txBody>
      </p:sp>
    </p:spTree>
    <p:extLst>
      <p:ext uri="{BB962C8B-B14F-4D97-AF65-F5344CB8AC3E}">
        <p14:creationId xmlns:p14="http://schemas.microsoft.com/office/powerpoint/2010/main" val="473152835"/>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56878B-6CF6-4990-9305-DA5C496E8C7F}" type="datetime1">
              <a:rPr lang="en-US" smtClean="0"/>
              <a:t>7/27/2018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C1744E-20DA-41EE-9A00-B905A41BB402}" type="slidenum">
              <a:rPr lang="en-US" smtClean="0"/>
              <a:pPr/>
              <a:t>‹#›</a:t>
            </a:fld>
            <a:endParaRPr lang="en-US" dirty="0"/>
          </a:p>
        </p:txBody>
      </p:sp>
    </p:spTree>
    <p:extLst>
      <p:ext uri="{BB962C8B-B14F-4D97-AF65-F5344CB8AC3E}">
        <p14:creationId xmlns:p14="http://schemas.microsoft.com/office/powerpoint/2010/main" val="1267255070"/>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4022289-F360-4B00-83F1-98DC2FE1E0AC}" type="datetime1">
              <a:rPr lang="en-US" smtClean="0"/>
              <a:t>7/27/2018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5C1744E-20DA-41EE-9A00-B905A41BB402}" type="slidenum">
              <a:rPr lang="en-US" smtClean="0"/>
              <a:pPr/>
              <a:t>‹#›</a:t>
            </a:fld>
            <a:endParaRPr lang="en-US" dirty="0"/>
          </a:p>
        </p:txBody>
      </p:sp>
    </p:spTree>
    <p:extLst>
      <p:ext uri="{BB962C8B-B14F-4D97-AF65-F5344CB8AC3E}">
        <p14:creationId xmlns:p14="http://schemas.microsoft.com/office/powerpoint/2010/main" val="457436236"/>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3CDDCB-B0A2-4DD8-838F-C4205117332D}" type="datetime1">
              <a:rPr lang="en-US" smtClean="0"/>
              <a:t>7/27/2018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5C1744E-20DA-41EE-9A00-B905A41BB402}" type="slidenum">
              <a:rPr lang="en-US" smtClean="0"/>
              <a:pPr/>
              <a:t>‹#›</a:t>
            </a:fld>
            <a:endParaRPr lang="en-US" dirty="0"/>
          </a:p>
        </p:txBody>
      </p:sp>
    </p:spTree>
    <p:extLst>
      <p:ext uri="{BB962C8B-B14F-4D97-AF65-F5344CB8AC3E}">
        <p14:creationId xmlns:p14="http://schemas.microsoft.com/office/powerpoint/2010/main" val="4284146799"/>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C77321-95F8-4304-BA7F-9B191F171217}" type="datetime1">
              <a:rPr lang="en-US" smtClean="0"/>
              <a:t>7/27/2018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5C1744E-20DA-41EE-9A00-B905A41BB402}" type="slidenum">
              <a:rPr lang="en-US" smtClean="0"/>
              <a:pPr/>
              <a:t>‹#›</a:t>
            </a:fld>
            <a:endParaRPr lang="en-US" dirty="0"/>
          </a:p>
        </p:txBody>
      </p:sp>
    </p:spTree>
    <p:extLst>
      <p:ext uri="{BB962C8B-B14F-4D97-AF65-F5344CB8AC3E}">
        <p14:creationId xmlns:p14="http://schemas.microsoft.com/office/powerpoint/2010/main" val="3444685369"/>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362741-6BDD-4C99-BC67-604C7D25C7F7}" type="datetime1">
              <a:rPr lang="en-US" smtClean="0"/>
              <a:t>7/27/2018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5C1744E-20DA-41EE-9A00-B905A41BB402}" type="slidenum">
              <a:rPr lang="en-US" smtClean="0"/>
              <a:pPr/>
              <a:t>‹#›</a:t>
            </a:fld>
            <a:endParaRPr lang="en-US" dirty="0"/>
          </a:p>
        </p:txBody>
      </p:sp>
    </p:spTree>
    <p:extLst>
      <p:ext uri="{BB962C8B-B14F-4D97-AF65-F5344CB8AC3E}">
        <p14:creationId xmlns:p14="http://schemas.microsoft.com/office/powerpoint/2010/main" val="1990619164"/>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B753C7-F758-45B4-A2A8-E59DF5901645}" type="datetime1">
              <a:rPr lang="en-US" smtClean="0"/>
              <a:t>7/27/2018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5C1744E-20DA-41EE-9A00-B905A41BB402}" type="slidenum">
              <a:rPr lang="en-US" smtClean="0"/>
              <a:pPr/>
              <a:t>‹#›</a:t>
            </a:fld>
            <a:endParaRPr lang="en-US" dirty="0"/>
          </a:p>
        </p:txBody>
      </p:sp>
    </p:spTree>
    <p:extLst>
      <p:ext uri="{BB962C8B-B14F-4D97-AF65-F5344CB8AC3E}">
        <p14:creationId xmlns:p14="http://schemas.microsoft.com/office/powerpoint/2010/main" val="627013543"/>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0392D5-3D29-4DFC-B46A-5CCAD75AED1F}" type="datetime1">
              <a:rPr lang="en-US" smtClean="0"/>
              <a:t>7/27/2018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5C1744E-20DA-41EE-9A00-B905A41BB402}" type="slidenum">
              <a:rPr lang="en-US" smtClean="0"/>
              <a:pPr/>
              <a:t>‹#›</a:t>
            </a:fld>
            <a:endParaRPr lang="en-US" dirty="0"/>
          </a:p>
        </p:txBody>
      </p:sp>
    </p:spTree>
    <p:extLst>
      <p:ext uri="{BB962C8B-B14F-4D97-AF65-F5344CB8AC3E}">
        <p14:creationId xmlns:p14="http://schemas.microsoft.com/office/powerpoint/2010/main" val="1895820673"/>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831D3C-EE63-4C14-A1C4-EDAAD48447E7}" type="datetime1">
              <a:rPr lang="en-US" smtClean="0"/>
              <a:t>7/27/2018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C1744E-20DA-41EE-9A00-B905A41BB402}" type="slidenum">
              <a:rPr lang="en-US" smtClean="0"/>
              <a:pPr/>
              <a:t>‹#›</a:t>
            </a:fld>
            <a:endParaRPr lang="en-US" dirty="0"/>
          </a:p>
        </p:txBody>
      </p:sp>
    </p:spTree>
    <p:extLst>
      <p:ext uri="{BB962C8B-B14F-4D97-AF65-F5344CB8AC3E}">
        <p14:creationId xmlns:p14="http://schemas.microsoft.com/office/powerpoint/2010/main" val="3150775973"/>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FACD6F-E4E6-4B07-9D4C-59FC277F45C6}" type="datetime1">
              <a:rPr lang="en-US" smtClean="0"/>
              <a:t>7/27/2018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C1744E-20DA-41EE-9A00-B905A41BB402}" type="slidenum">
              <a:rPr lang="en-US" smtClean="0"/>
              <a:pPr/>
              <a:t>‹#›</a:t>
            </a:fld>
            <a:endParaRPr lang="en-US" dirty="0"/>
          </a:p>
        </p:txBody>
      </p:sp>
    </p:spTree>
    <p:extLst>
      <p:ext uri="{BB962C8B-B14F-4D97-AF65-F5344CB8AC3E}">
        <p14:creationId xmlns:p14="http://schemas.microsoft.com/office/powerpoint/2010/main" val="3109446361"/>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DF7EBC-0B07-4959-AD36-8603B0CAB8A3}" type="datetime1">
              <a:rPr lang="en-US" smtClean="0"/>
              <a:t>7/27/2018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C1744E-20DA-41EE-9A00-B905A41BB402}" type="slidenum">
              <a:rPr lang="en-US" smtClean="0"/>
              <a:pPr/>
              <a:t>‹#›</a:t>
            </a:fld>
            <a:endParaRPr lang="en-US" dirty="0"/>
          </a:p>
        </p:txBody>
      </p:sp>
    </p:spTree>
    <p:extLst>
      <p:ext uri="{BB962C8B-B14F-4D97-AF65-F5344CB8AC3E}">
        <p14:creationId xmlns:p14="http://schemas.microsoft.com/office/powerpoint/2010/main" val="1524094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random/>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7" Type="http://schemas.openxmlformats.org/officeDocument/2006/relationships/image" Target="../media/image5.emf"/><Relationship Id="rId2" Type="http://schemas.openxmlformats.org/officeDocument/2006/relationships/image" Target="../media/image1.jpe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697869" y="1357529"/>
            <a:ext cx="7772400" cy="990600"/>
          </a:xfrm>
        </p:spPr>
        <p:txBody>
          <a:bodyPr>
            <a:normAutofit fontScale="90000"/>
          </a:bodyPr>
          <a:lstStyle/>
          <a:p>
            <a:pPr eaLnBrk="1" hangingPunct="1"/>
            <a:br>
              <a:rPr lang="en-US" sz="3300" b="1" dirty="0">
                <a:solidFill>
                  <a:srgbClr val="008000"/>
                </a:solidFill>
                <a:latin typeface="Arial" charset="0"/>
                <a:cs typeface="Arial" charset="0"/>
              </a:rPr>
            </a:br>
            <a:br>
              <a:rPr lang="en-US" sz="3200" b="1" dirty="0">
                <a:solidFill>
                  <a:srgbClr val="008000"/>
                </a:solidFill>
                <a:latin typeface="Arial" charset="0"/>
              </a:rPr>
            </a:br>
            <a:endParaRPr lang="en-US" sz="3200" b="1" dirty="0">
              <a:solidFill>
                <a:srgbClr val="008000"/>
              </a:solidFill>
            </a:endParaRPr>
          </a:p>
        </p:txBody>
      </p:sp>
      <p:sp>
        <p:nvSpPr>
          <p:cNvPr id="17411" name="Rectangle 3"/>
          <p:cNvSpPr>
            <a:spLocks noGrp="1" noChangeArrowheads="1"/>
          </p:cNvSpPr>
          <p:nvPr>
            <p:ph type="subTitle" idx="1"/>
          </p:nvPr>
        </p:nvSpPr>
        <p:spPr>
          <a:xfrm>
            <a:off x="293317" y="931884"/>
            <a:ext cx="8610599" cy="3606620"/>
          </a:xfrm>
        </p:spPr>
        <p:txBody>
          <a:bodyPr/>
          <a:lstStyle/>
          <a:p>
            <a:pPr algn="l" eaLnBrk="1" hangingPunct="1"/>
            <a:r>
              <a:rPr lang="en-US" sz="2800" b="1" i="1" dirty="0">
                <a:solidFill>
                  <a:srgbClr val="008000"/>
                </a:solidFill>
                <a:latin typeface="Arial" charset="0"/>
              </a:rPr>
              <a:t>   </a:t>
            </a:r>
          </a:p>
          <a:p>
            <a:pPr algn="l"/>
            <a:r>
              <a:rPr lang="en-US" sz="2800" b="1" i="1" dirty="0">
                <a:solidFill>
                  <a:srgbClr val="008000"/>
                </a:solidFill>
                <a:latin typeface="Arial" charset="0"/>
              </a:rPr>
              <a:t>                     </a:t>
            </a:r>
            <a:r>
              <a:rPr lang="en-US" sz="2800" b="1" i="1" dirty="0">
                <a:solidFill>
                  <a:srgbClr val="3333FF"/>
                </a:solidFill>
                <a:latin typeface="Arial" charset="0"/>
              </a:rPr>
              <a:t>Improving Performance </a:t>
            </a:r>
          </a:p>
          <a:p>
            <a:pPr algn="l"/>
            <a:r>
              <a:rPr lang="en-US" sz="2800" b="1" i="1" dirty="0">
                <a:solidFill>
                  <a:srgbClr val="3333FF"/>
                </a:solidFill>
                <a:latin typeface="Arial" charset="0"/>
              </a:rPr>
              <a:t>                 Through Training/Education </a:t>
            </a:r>
            <a:endParaRPr lang="en-US" sz="3000" b="1" i="1" dirty="0">
              <a:solidFill>
                <a:srgbClr val="3333FF"/>
              </a:solidFill>
              <a:latin typeface="Arial" charset="0"/>
            </a:endParaRPr>
          </a:p>
          <a:p>
            <a:pPr algn="l" eaLnBrk="1" hangingPunct="1"/>
            <a:r>
              <a:rPr lang="en-US" sz="2800" b="1" i="1" dirty="0">
                <a:solidFill>
                  <a:srgbClr val="3333FF"/>
                </a:solidFill>
                <a:latin typeface="Arial" charset="0"/>
              </a:rPr>
              <a:t>                                </a:t>
            </a:r>
            <a:r>
              <a:rPr lang="en-US" sz="2400" b="1" i="1" dirty="0">
                <a:solidFill>
                  <a:srgbClr val="009900"/>
                </a:solidFill>
                <a:latin typeface="Arial" charset="0"/>
              </a:rPr>
              <a:t> </a:t>
            </a:r>
          </a:p>
          <a:p>
            <a:pPr algn="l" eaLnBrk="1" hangingPunct="1"/>
            <a:r>
              <a:rPr lang="en-US" sz="2400" b="1" i="1" dirty="0">
                <a:solidFill>
                  <a:srgbClr val="009900"/>
                </a:solidFill>
                <a:latin typeface="Arial" charset="0"/>
              </a:rPr>
              <a:t>                                        </a:t>
            </a:r>
            <a:r>
              <a:rPr lang="en-US" sz="2400" b="1" i="1" dirty="0">
                <a:solidFill>
                  <a:srgbClr val="3333FF"/>
                </a:solidFill>
                <a:latin typeface="Arial" charset="0"/>
              </a:rPr>
              <a:t>Dennis Link  </a:t>
            </a:r>
          </a:p>
          <a:p>
            <a:pPr algn="l" eaLnBrk="1" hangingPunct="1"/>
            <a:endParaRPr lang="en-US" b="1" i="1" dirty="0">
              <a:solidFill>
                <a:srgbClr val="009900"/>
              </a:solidFill>
              <a:latin typeface="Arial" charset="0"/>
            </a:endParaRPr>
          </a:p>
        </p:txBody>
      </p:sp>
      <p:sp>
        <p:nvSpPr>
          <p:cNvPr id="17412" name="Text Box 5"/>
          <p:cNvSpPr txBox="1">
            <a:spLocks noChangeArrowheads="1"/>
          </p:cNvSpPr>
          <p:nvPr/>
        </p:nvSpPr>
        <p:spPr bwMode="auto">
          <a:xfrm>
            <a:off x="533399" y="5255159"/>
            <a:ext cx="8001001" cy="1415772"/>
          </a:xfrm>
          <a:prstGeom prst="rect">
            <a:avLst/>
          </a:prstGeom>
          <a:blipFill>
            <a:blip r:embed="rId2" cstate="print"/>
            <a:tile tx="0" ty="0" sx="100000" sy="100000" flip="none" algn="tl"/>
          </a:blipFill>
          <a:ln w="38100">
            <a:solidFill>
              <a:schemeClr val="tx1"/>
            </a:solidFill>
          </a:ln>
          <a:effectLs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3000" b="1" i="1" dirty="0">
                <a:solidFill>
                  <a:srgbClr val="0070C0"/>
                </a:solidFill>
                <a:latin typeface="Arial" charset="0"/>
              </a:rPr>
              <a:t>“Learning is directly proportional to                        the amount of </a:t>
            </a:r>
            <a:r>
              <a:rPr lang="en-US" sz="3000" b="1" i="1" dirty="0">
                <a:solidFill>
                  <a:srgbClr val="FF0000"/>
                </a:solidFill>
                <a:latin typeface="Arial" charset="0"/>
              </a:rPr>
              <a:t>fun</a:t>
            </a:r>
            <a:r>
              <a:rPr lang="en-US" sz="3000" b="1" i="1" dirty="0">
                <a:solidFill>
                  <a:srgbClr val="0070C0"/>
                </a:solidFill>
                <a:latin typeface="Arial" charset="0"/>
              </a:rPr>
              <a:t> you’re having.”                                                  </a:t>
            </a:r>
            <a:r>
              <a:rPr lang="en-US" sz="2600" b="1" i="1" dirty="0">
                <a:solidFill>
                  <a:srgbClr val="0070C0"/>
                </a:solidFill>
                <a:latin typeface="Arial" charset="0"/>
              </a:rPr>
              <a:t>Bob Pike</a:t>
            </a:r>
          </a:p>
        </p:txBody>
      </p:sp>
      <p:sp>
        <p:nvSpPr>
          <p:cNvPr id="17413" name="Rectangle 6"/>
          <p:cNvSpPr>
            <a:spLocks noChangeArrowheads="1"/>
          </p:cNvSpPr>
          <p:nvPr/>
        </p:nvSpPr>
        <p:spPr bwMode="auto">
          <a:xfrm>
            <a:off x="6248400" y="5029200"/>
            <a:ext cx="2362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spcBef>
                <a:spcPct val="20000"/>
              </a:spcBef>
            </a:pPr>
            <a:endParaRPr lang="en-US" sz="3200" b="1" i="1" dirty="0">
              <a:solidFill>
                <a:srgbClr val="008000"/>
              </a:solidFill>
            </a:endParaRPr>
          </a:p>
        </p:txBody>
      </p:sp>
      <p:sp>
        <p:nvSpPr>
          <p:cNvPr id="17414" name="Rectangle 7"/>
          <p:cNvSpPr>
            <a:spLocks noChangeArrowheads="1"/>
          </p:cNvSpPr>
          <p:nvPr/>
        </p:nvSpPr>
        <p:spPr bwMode="auto">
          <a:xfrm>
            <a:off x="838200" y="4800600"/>
            <a:ext cx="1752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spcBef>
                <a:spcPct val="20000"/>
              </a:spcBef>
            </a:pPr>
            <a:endParaRPr lang="en-US" sz="3200" b="1" i="1" dirty="0">
              <a:solidFill>
                <a:srgbClr val="008000"/>
              </a:solidFill>
            </a:endParaRPr>
          </a:p>
        </p:txBody>
      </p:sp>
      <p:pic>
        <p:nvPicPr>
          <p:cNvPr id="7" name="Picture 10" descr="texas_fl_md_cl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55587" y="168998"/>
            <a:ext cx="14589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3352800"/>
            <a:ext cx="1600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124200" y="4538501"/>
            <a:ext cx="2362200" cy="461665"/>
          </a:xfrm>
          <a:prstGeom prst="rect">
            <a:avLst/>
          </a:prstGeom>
        </p:spPr>
        <p:txBody>
          <a:bodyPr wrap="square">
            <a:spAutoFit/>
          </a:bodyPr>
          <a:lstStyle/>
          <a:p>
            <a:pPr algn="ctr"/>
            <a:r>
              <a:rPr lang="en-US" sz="2400" b="1" i="1" dirty="0">
                <a:solidFill>
                  <a:srgbClr val="3333FF"/>
                </a:solidFill>
                <a:latin typeface="Arial" charset="0"/>
              </a:rPr>
              <a:t>2018</a:t>
            </a:r>
          </a:p>
        </p:txBody>
      </p:sp>
      <p:pic>
        <p:nvPicPr>
          <p:cNvPr id="11" name="Picture 3" descr="C:\Users\Denny\AppData\Local\Microsoft\Windows\Temporary Internet Files\Content.IE5\ZDH1K7D4\MC900439612[1].pn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7000"/>
                    </a14:imgEffect>
                    <a14:imgEffect>
                      <a14:brightnessContrast bright="12000" contrast="24000"/>
                    </a14:imgEffect>
                  </a14:imgLayer>
                </a14:imgProps>
              </a:ext>
              <a:ext uri="{28A0092B-C50C-407E-A947-70E740481C1C}">
                <a14:useLocalDpi xmlns:a14="http://schemas.microsoft.com/office/drawing/2010/main" val="0"/>
              </a:ext>
            </a:extLst>
          </a:blip>
          <a:srcRect/>
          <a:stretch>
            <a:fillRect/>
          </a:stretch>
        </p:blipFill>
        <p:spPr bwMode="auto">
          <a:xfrm>
            <a:off x="6553200" y="304800"/>
            <a:ext cx="2193131" cy="125416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p:nvPr/>
        </p:nvPicPr>
        <p:blipFill>
          <a:blip r:embed="rId7">
            <a:extLst>
              <a:ext uri="{28A0092B-C50C-407E-A947-70E740481C1C}">
                <a14:useLocalDpi xmlns:a14="http://schemas.microsoft.com/office/drawing/2010/main" val="0"/>
              </a:ext>
            </a:extLst>
          </a:blip>
          <a:srcRect/>
          <a:stretch>
            <a:fillRect/>
          </a:stretch>
        </p:blipFill>
        <p:spPr bwMode="auto">
          <a:xfrm>
            <a:off x="3444240" y="125730"/>
            <a:ext cx="2042160" cy="1196340"/>
          </a:xfrm>
          <a:prstGeom prst="rect">
            <a:avLst/>
          </a:prstGeom>
          <a:noFill/>
          <a:ln>
            <a:noFill/>
          </a:ln>
        </p:spPr>
      </p:pic>
    </p:spTree>
    <p:extLst>
      <p:ext uri="{BB962C8B-B14F-4D97-AF65-F5344CB8AC3E}">
        <p14:creationId xmlns:p14="http://schemas.microsoft.com/office/powerpoint/2010/main" val="165909337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52400" y="274638"/>
            <a:ext cx="8534400" cy="1143000"/>
          </a:xfrm>
        </p:spPr>
        <p:txBody>
          <a:bodyPr>
            <a:noAutofit/>
          </a:bodyPr>
          <a:lstStyle/>
          <a:p>
            <a:pPr>
              <a:defRPr/>
            </a:pPr>
            <a:r>
              <a:rPr lang="en-US" sz="3600" dirty="0">
                <a:solidFill>
                  <a:srgbClr val="3333FF"/>
                </a:solidFill>
                <a:latin typeface="Arial Black" panose="020B0A04020102020204" pitchFamily="34" charset="0"/>
              </a:rPr>
              <a:t>Workshop Agenda</a:t>
            </a:r>
          </a:p>
        </p:txBody>
      </p:sp>
      <p:graphicFrame>
        <p:nvGraphicFramePr>
          <p:cNvPr id="3" name="Table 2"/>
          <p:cNvGraphicFramePr>
            <a:graphicFrameLocks noGrp="1"/>
          </p:cNvGraphicFramePr>
          <p:nvPr>
            <p:extLst>
              <p:ext uri="{D42A27DB-BD31-4B8C-83A1-F6EECF244321}">
                <p14:modId xmlns:p14="http://schemas.microsoft.com/office/powerpoint/2010/main" val="3005435090"/>
              </p:ext>
            </p:extLst>
          </p:nvPr>
        </p:nvGraphicFramePr>
        <p:xfrm>
          <a:off x="1447800" y="1524000"/>
          <a:ext cx="6096000" cy="3825506"/>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tblGrid>
              <a:tr h="370848">
                <a:tc>
                  <a:txBody>
                    <a:bodyPr/>
                    <a:lstStyle/>
                    <a:p>
                      <a:r>
                        <a:rPr lang="en-US" sz="1800" dirty="0">
                          <a:solidFill>
                            <a:srgbClr val="3333CC"/>
                          </a:solidFill>
                          <a:latin typeface="Arial" pitchFamily="34" charset="0"/>
                          <a:cs typeface="Arial" pitchFamily="34" charset="0"/>
                        </a:rPr>
                        <a:t>Time</a:t>
                      </a: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CCFF"/>
                    </a:solidFill>
                  </a:tcPr>
                </a:tc>
                <a:tc>
                  <a:txBody>
                    <a:bodyPr/>
                    <a:lstStyle/>
                    <a:p>
                      <a:r>
                        <a:rPr lang="en-US" sz="1800" dirty="0">
                          <a:solidFill>
                            <a:srgbClr val="3333CC"/>
                          </a:solidFill>
                          <a:latin typeface="Arial" pitchFamily="34" charset="0"/>
                          <a:cs typeface="Arial" pitchFamily="34" charset="0"/>
                        </a:rPr>
                        <a:t>Topic</a:t>
                      </a: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CCFF"/>
                    </a:solidFill>
                  </a:tcPr>
                </a:tc>
                <a:extLst>
                  <a:ext uri="{0D108BD9-81ED-4DB2-BD59-A6C34878D82A}">
                    <a16:rowId xmlns:a16="http://schemas.microsoft.com/office/drawing/2014/main" val="10000"/>
                  </a:ext>
                </a:extLst>
              </a:tr>
              <a:tr h="696188">
                <a:tc>
                  <a:txBody>
                    <a:bodyPr/>
                    <a:lstStyle/>
                    <a:p>
                      <a:r>
                        <a:rPr lang="en-US" sz="1800" dirty="0">
                          <a:solidFill>
                            <a:srgbClr val="3333CC"/>
                          </a:solidFill>
                          <a:latin typeface="Arial" pitchFamily="34" charset="0"/>
                          <a:cs typeface="Arial" pitchFamily="34" charset="0"/>
                        </a:rPr>
                        <a:t>10 Minutes</a:t>
                      </a: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66CCFF">
                            <a:tint val="66000"/>
                            <a:satMod val="160000"/>
                          </a:srgbClr>
                        </a:gs>
                        <a:gs pos="50000">
                          <a:srgbClr val="66CCFF">
                            <a:tint val="44500"/>
                            <a:satMod val="160000"/>
                          </a:srgbClr>
                        </a:gs>
                        <a:gs pos="100000">
                          <a:srgbClr val="66CCFF">
                            <a:tint val="23500"/>
                            <a:satMod val="160000"/>
                          </a:srgbClr>
                        </a:gs>
                      </a:gsLst>
                      <a:lin ang="5400000" scaled="1"/>
                      <a:tileRect/>
                    </a:gradFill>
                  </a:tcPr>
                </a:tc>
                <a:tc>
                  <a:txBody>
                    <a:bodyPr/>
                    <a:lstStyle/>
                    <a:p>
                      <a:r>
                        <a:rPr lang="en-US" sz="1800" dirty="0">
                          <a:solidFill>
                            <a:srgbClr val="3333CC"/>
                          </a:solidFill>
                          <a:latin typeface="Arial" pitchFamily="34" charset="0"/>
                          <a:cs typeface="Arial" pitchFamily="34" charset="0"/>
                        </a:rPr>
                        <a:t>Workshop</a:t>
                      </a:r>
                      <a:r>
                        <a:rPr lang="en-US" sz="1800" baseline="0" dirty="0">
                          <a:solidFill>
                            <a:srgbClr val="3333CC"/>
                          </a:solidFill>
                          <a:latin typeface="Arial" pitchFamily="34" charset="0"/>
                          <a:cs typeface="Arial" pitchFamily="34" charset="0"/>
                        </a:rPr>
                        <a:t> Expectations and Objectives</a:t>
                      </a:r>
                      <a:endParaRPr lang="en-US" sz="1800" dirty="0">
                        <a:solidFill>
                          <a:srgbClr val="3333CC"/>
                        </a:solidFill>
                        <a:latin typeface="Arial" pitchFamily="34" charset="0"/>
                        <a:cs typeface="Arial" pitchFamily="34"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66CCFF">
                            <a:tint val="66000"/>
                            <a:satMod val="160000"/>
                          </a:srgbClr>
                        </a:gs>
                        <a:gs pos="50000">
                          <a:srgbClr val="66CCFF">
                            <a:tint val="44500"/>
                            <a:satMod val="160000"/>
                          </a:srgbClr>
                        </a:gs>
                        <a:gs pos="100000">
                          <a:srgbClr val="66CCFF">
                            <a:tint val="23500"/>
                            <a:satMod val="160000"/>
                          </a:srgbClr>
                        </a:gs>
                      </a:gsLst>
                      <a:lin ang="5400000" scaled="1"/>
                      <a:tileRect/>
                    </a:gradFill>
                  </a:tcPr>
                </a:tc>
                <a:extLst>
                  <a:ext uri="{0D108BD9-81ED-4DB2-BD59-A6C34878D82A}">
                    <a16:rowId xmlns:a16="http://schemas.microsoft.com/office/drawing/2014/main" val="10001"/>
                  </a:ext>
                </a:extLst>
              </a:tr>
              <a:tr h="370848">
                <a:tc>
                  <a:txBody>
                    <a:bodyPr/>
                    <a:lstStyle/>
                    <a:p>
                      <a:r>
                        <a:rPr lang="en-US" sz="1800" dirty="0">
                          <a:solidFill>
                            <a:srgbClr val="3333CC"/>
                          </a:solidFill>
                          <a:latin typeface="Arial" pitchFamily="34" charset="0"/>
                          <a:cs typeface="Arial" pitchFamily="34" charset="0"/>
                        </a:rPr>
                        <a:t>20 Minutes</a:t>
                      </a: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66CCFF">
                            <a:tint val="66000"/>
                            <a:satMod val="160000"/>
                          </a:srgbClr>
                        </a:gs>
                        <a:gs pos="50000">
                          <a:srgbClr val="66CCFF">
                            <a:tint val="44500"/>
                            <a:satMod val="160000"/>
                          </a:srgbClr>
                        </a:gs>
                        <a:gs pos="100000">
                          <a:srgbClr val="66CCFF">
                            <a:tint val="23500"/>
                            <a:satMod val="160000"/>
                          </a:srgbClr>
                        </a:gs>
                      </a:gsLst>
                      <a:lin ang="5400000" scaled="1"/>
                      <a:tileRect/>
                    </a:gradFill>
                  </a:tcPr>
                </a:tc>
                <a:tc>
                  <a:txBody>
                    <a:bodyPr/>
                    <a:lstStyle/>
                    <a:p>
                      <a:r>
                        <a:rPr lang="en-US" sz="1800" dirty="0">
                          <a:solidFill>
                            <a:srgbClr val="3333CC"/>
                          </a:solidFill>
                          <a:latin typeface="Arial" pitchFamily="34" charset="0"/>
                          <a:cs typeface="Arial" pitchFamily="34" charset="0"/>
                        </a:rPr>
                        <a:t>Training vs. Performance</a:t>
                      </a: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66CCFF">
                            <a:tint val="66000"/>
                            <a:satMod val="160000"/>
                          </a:srgbClr>
                        </a:gs>
                        <a:gs pos="50000">
                          <a:srgbClr val="66CCFF">
                            <a:tint val="44500"/>
                            <a:satMod val="160000"/>
                          </a:srgbClr>
                        </a:gs>
                        <a:gs pos="100000">
                          <a:srgbClr val="66CCFF">
                            <a:tint val="23500"/>
                            <a:satMod val="160000"/>
                          </a:srgbClr>
                        </a:gs>
                      </a:gsLst>
                      <a:lin ang="5400000" scaled="1"/>
                      <a:tileRect/>
                    </a:gradFill>
                  </a:tcPr>
                </a:tc>
                <a:extLst>
                  <a:ext uri="{0D108BD9-81ED-4DB2-BD59-A6C34878D82A}">
                    <a16:rowId xmlns:a16="http://schemas.microsoft.com/office/drawing/2014/main" val="10002"/>
                  </a:ext>
                </a:extLst>
              </a:tr>
              <a:tr h="370848">
                <a:tc>
                  <a:txBody>
                    <a:bodyPr/>
                    <a:lstStyle/>
                    <a:p>
                      <a:r>
                        <a:rPr lang="en-US" sz="1800" dirty="0">
                          <a:solidFill>
                            <a:srgbClr val="3333CC"/>
                          </a:solidFill>
                          <a:latin typeface="Arial" pitchFamily="34" charset="0"/>
                          <a:cs typeface="Arial" pitchFamily="34" charset="0"/>
                        </a:rPr>
                        <a:t>10 Minutes</a:t>
                      </a: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66CCFF">
                            <a:tint val="66000"/>
                            <a:satMod val="160000"/>
                          </a:srgbClr>
                        </a:gs>
                        <a:gs pos="50000">
                          <a:srgbClr val="66CCFF">
                            <a:tint val="44500"/>
                            <a:satMod val="160000"/>
                          </a:srgbClr>
                        </a:gs>
                        <a:gs pos="100000">
                          <a:srgbClr val="66CCFF">
                            <a:tint val="23500"/>
                            <a:satMod val="160000"/>
                          </a:srgbClr>
                        </a:gs>
                      </a:gsLst>
                      <a:lin ang="5400000" scaled="1"/>
                      <a:tileRect/>
                    </a:gradFill>
                  </a:tcPr>
                </a:tc>
                <a:tc>
                  <a:txBody>
                    <a:bodyPr/>
                    <a:lstStyle/>
                    <a:p>
                      <a:r>
                        <a:rPr lang="en-US" sz="1800" dirty="0">
                          <a:solidFill>
                            <a:srgbClr val="3333CC"/>
                          </a:solidFill>
                          <a:latin typeface="Arial" pitchFamily="34" charset="0"/>
                          <a:cs typeface="Arial" pitchFamily="34" charset="0"/>
                        </a:rPr>
                        <a:t>Bloom’s Taxonomy</a:t>
                      </a: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66CCFF">
                            <a:tint val="66000"/>
                            <a:satMod val="160000"/>
                          </a:srgbClr>
                        </a:gs>
                        <a:gs pos="50000">
                          <a:srgbClr val="66CCFF">
                            <a:tint val="44500"/>
                            <a:satMod val="160000"/>
                          </a:srgbClr>
                        </a:gs>
                        <a:gs pos="100000">
                          <a:srgbClr val="66CCFF">
                            <a:tint val="23500"/>
                            <a:satMod val="160000"/>
                          </a:srgbClr>
                        </a:gs>
                      </a:gsLst>
                      <a:lin ang="5400000" scaled="1"/>
                      <a:tileRect/>
                    </a:gradFill>
                  </a:tcPr>
                </a:tc>
                <a:extLst>
                  <a:ext uri="{0D108BD9-81ED-4DB2-BD59-A6C34878D82A}">
                    <a16:rowId xmlns:a16="http://schemas.microsoft.com/office/drawing/2014/main" val="10003"/>
                  </a:ext>
                </a:extLst>
              </a:tr>
              <a:tr h="370848">
                <a:tc>
                  <a:txBody>
                    <a:bodyPr/>
                    <a:lstStyle/>
                    <a:p>
                      <a:r>
                        <a:rPr lang="en-US" sz="1800" dirty="0">
                          <a:solidFill>
                            <a:srgbClr val="3333CC"/>
                          </a:solidFill>
                          <a:latin typeface="Arial" pitchFamily="34" charset="0"/>
                          <a:cs typeface="Arial" pitchFamily="34" charset="0"/>
                        </a:rPr>
                        <a:t>15 </a:t>
                      </a:r>
                      <a:r>
                        <a:rPr lang="en-US" sz="1800" baseline="0" dirty="0">
                          <a:solidFill>
                            <a:srgbClr val="3333CC"/>
                          </a:solidFill>
                          <a:latin typeface="Arial" pitchFamily="34" charset="0"/>
                          <a:cs typeface="Arial" pitchFamily="34" charset="0"/>
                        </a:rPr>
                        <a:t>Minutes</a:t>
                      </a:r>
                      <a:endParaRPr lang="en-US" sz="1800" dirty="0">
                        <a:solidFill>
                          <a:srgbClr val="3333CC"/>
                        </a:solidFill>
                        <a:latin typeface="Arial" pitchFamily="34" charset="0"/>
                        <a:cs typeface="Arial" pitchFamily="34"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66CCFF">
                            <a:tint val="66000"/>
                            <a:satMod val="160000"/>
                          </a:srgbClr>
                        </a:gs>
                        <a:gs pos="50000">
                          <a:srgbClr val="66CCFF">
                            <a:tint val="44500"/>
                            <a:satMod val="160000"/>
                          </a:srgbClr>
                        </a:gs>
                        <a:gs pos="100000">
                          <a:srgbClr val="66CCFF">
                            <a:tint val="23500"/>
                            <a:satMod val="160000"/>
                          </a:srgbClr>
                        </a:gs>
                      </a:gsLst>
                      <a:lin ang="5400000" scaled="1"/>
                      <a:tileRect/>
                    </a:gradFill>
                  </a:tcPr>
                </a:tc>
                <a:tc>
                  <a:txBody>
                    <a:bodyPr/>
                    <a:lstStyle/>
                    <a:p>
                      <a:r>
                        <a:rPr lang="en-US" sz="1800" dirty="0">
                          <a:solidFill>
                            <a:srgbClr val="3333CC"/>
                          </a:solidFill>
                          <a:latin typeface="Arial" pitchFamily="34" charset="0"/>
                          <a:cs typeface="Arial" pitchFamily="34" charset="0"/>
                        </a:rPr>
                        <a:t>Training to Performance Steps</a:t>
                      </a: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66CCFF">
                            <a:tint val="66000"/>
                            <a:satMod val="160000"/>
                          </a:srgbClr>
                        </a:gs>
                        <a:gs pos="50000">
                          <a:srgbClr val="66CCFF">
                            <a:tint val="44500"/>
                            <a:satMod val="160000"/>
                          </a:srgbClr>
                        </a:gs>
                        <a:gs pos="100000">
                          <a:srgbClr val="66CCFF">
                            <a:tint val="23500"/>
                            <a:satMod val="160000"/>
                          </a:srgbClr>
                        </a:gs>
                      </a:gsLst>
                      <a:lin ang="5400000" scaled="1"/>
                      <a:tileRect/>
                    </a:gradFill>
                  </a:tcPr>
                </a:tc>
                <a:extLst>
                  <a:ext uri="{0D108BD9-81ED-4DB2-BD59-A6C34878D82A}">
                    <a16:rowId xmlns:a16="http://schemas.microsoft.com/office/drawing/2014/main" val="10004"/>
                  </a:ext>
                </a:extLst>
              </a:tr>
              <a:tr h="457204">
                <a:tc>
                  <a:txBody>
                    <a:bodyPr/>
                    <a:lstStyle/>
                    <a:p>
                      <a:r>
                        <a:rPr lang="en-US" sz="1800" dirty="0">
                          <a:solidFill>
                            <a:srgbClr val="3333CC"/>
                          </a:solidFill>
                          <a:latin typeface="Arial" pitchFamily="34" charset="0"/>
                          <a:cs typeface="Arial" pitchFamily="34" charset="0"/>
                        </a:rPr>
                        <a:t>15</a:t>
                      </a:r>
                      <a:r>
                        <a:rPr lang="en-US" sz="1800" baseline="0" dirty="0">
                          <a:solidFill>
                            <a:srgbClr val="3333CC"/>
                          </a:solidFill>
                          <a:latin typeface="Arial" pitchFamily="34" charset="0"/>
                          <a:cs typeface="Arial" pitchFamily="34" charset="0"/>
                        </a:rPr>
                        <a:t> Minutes</a:t>
                      </a:r>
                      <a:endParaRPr lang="en-US" sz="1800" dirty="0">
                        <a:solidFill>
                          <a:srgbClr val="3333CC"/>
                        </a:solidFill>
                        <a:latin typeface="Arial" pitchFamily="34" charset="0"/>
                        <a:cs typeface="Arial" pitchFamily="34"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66CCFF">
                            <a:tint val="66000"/>
                            <a:satMod val="160000"/>
                          </a:srgbClr>
                        </a:gs>
                        <a:gs pos="50000">
                          <a:srgbClr val="66CCFF">
                            <a:tint val="44500"/>
                            <a:satMod val="160000"/>
                          </a:srgbClr>
                        </a:gs>
                        <a:gs pos="100000">
                          <a:srgbClr val="66CCFF">
                            <a:tint val="23500"/>
                            <a:satMod val="160000"/>
                          </a:srgbClr>
                        </a:gs>
                      </a:gsLst>
                      <a:lin ang="5400000" scaled="1"/>
                      <a:tileRect/>
                    </a:gradFill>
                  </a:tcPr>
                </a:tc>
                <a:tc>
                  <a:txBody>
                    <a:bodyPr/>
                    <a:lstStyle/>
                    <a:p>
                      <a:r>
                        <a:rPr lang="en-US" sz="1800" dirty="0">
                          <a:solidFill>
                            <a:srgbClr val="3333CC"/>
                          </a:solidFill>
                          <a:latin typeface="Arial" pitchFamily="34" charset="0"/>
                          <a:cs typeface="Arial" pitchFamily="34" charset="0"/>
                        </a:rPr>
                        <a:t>Learning Cone Training Tools</a:t>
                      </a: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66CCFF">
                            <a:tint val="66000"/>
                            <a:satMod val="160000"/>
                          </a:srgbClr>
                        </a:gs>
                        <a:gs pos="50000">
                          <a:srgbClr val="66CCFF">
                            <a:tint val="44500"/>
                            <a:satMod val="160000"/>
                          </a:srgbClr>
                        </a:gs>
                        <a:gs pos="100000">
                          <a:srgbClr val="66CCFF">
                            <a:tint val="23500"/>
                            <a:satMod val="160000"/>
                          </a:srgbClr>
                        </a:gs>
                      </a:gsLst>
                      <a:lin ang="5400000" scaled="1"/>
                      <a:tileRect/>
                    </a:gradFill>
                  </a:tcPr>
                </a:tc>
                <a:extLst>
                  <a:ext uri="{0D108BD9-81ED-4DB2-BD59-A6C34878D82A}">
                    <a16:rowId xmlns:a16="http://schemas.microsoft.com/office/drawing/2014/main" val="10005"/>
                  </a:ext>
                </a:extLst>
              </a:tr>
              <a:tr h="990338">
                <a:tc>
                  <a:txBody>
                    <a:bodyPr/>
                    <a:lstStyle/>
                    <a:p>
                      <a:r>
                        <a:rPr lang="en-US" sz="1800" dirty="0">
                          <a:solidFill>
                            <a:srgbClr val="3333CC"/>
                          </a:solidFill>
                          <a:latin typeface="Arial" pitchFamily="34" charset="0"/>
                          <a:cs typeface="Arial" pitchFamily="34" charset="0"/>
                        </a:rPr>
                        <a:t>10 Minutes</a:t>
                      </a: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66CCFF">
                            <a:tint val="66000"/>
                            <a:satMod val="160000"/>
                          </a:srgbClr>
                        </a:gs>
                        <a:gs pos="50000">
                          <a:srgbClr val="66CCFF">
                            <a:tint val="44500"/>
                            <a:satMod val="160000"/>
                          </a:srgbClr>
                        </a:gs>
                        <a:gs pos="100000">
                          <a:srgbClr val="66CCFF">
                            <a:tint val="23500"/>
                            <a:satMod val="160000"/>
                          </a:srgbClr>
                        </a:gs>
                      </a:gsLst>
                      <a:lin ang="5400000" scaled="1"/>
                      <a:tileRect/>
                    </a:gra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3333CC"/>
                          </a:solidFill>
                          <a:latin typeface="Arial" pitchFamily="34" charset="0"/>
                          <a:cs typeface="Arial" pitchFamily="34" charset="0"/>
                        </a:rPr>
                        <a:t>Review Workshop</a:t>
                      </a:r>
                      <a:r>
                        <a:rPr lang="en-US" sz="1800" baseline="0" dirty="0">
                          <a:solidFill>
                            <a:srgbClr val="3333CC"/>
                          </a:solidFill>
                          <a:latin typeface="Arial" pitchFamily="34" charset="0"/>
                          <a:cs typeface="Arial" pitchFamily="34" charset="0"/>
                        </a:rPr>
                        <a:t> Objectives, Share Key Learnings and Complete Evaluations</a:t>
                      </a:r>
                      <a:endParaRPr lang="en-US" sz="1800" dirty="0">
                        <a:solidFill>
                          <a:srgbClr val="3333CC"/>
                        </a:solidFill>
                        <a:latin typeface="Arial" pitchFamily="34" charset="0"/>
                        <a:cs typeface="Arial" pitchFamily="34" charset="0"/>
                      </a:endParaRPr>
                    </a:p>
                    <a:p>
                      <a:endParaRPr lang="en-US" sz="1800" dirty="0">
                        <a:solidFill>
                          <a:srgbClr val="3333CC"/>
                        </a:solidFill>
                        <a:latin typeface="Arial" pitchFamily="34" charset="0"/>
                        <a:cs typeface="Arial" pitchFamily="34"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66CCFF">
                            <a:tint val="66000"/>
                            <a:satMod val="160000"/>
                          </a:srgbClr>
                        </a:gs>
                        <a:gs pos="50000">
                          <a:srgbClr val="66CCFF">
                            <a:tint val="44500"/>
                            <a:satMod val="160000"/>
                          </a:srgbClr>
                        </a:gs>
                        <a:gs pos="100000">
                          <a:srgbClr val="66CCFF">
                            <a:tint val="23500"/>
                            <a:satMod val="160000"/>
                          </a:srgbClr>
                        </a:gs>
                      </a:gsLst>
                      <a:lin ang="5400000" scaled="1"/>
                      <a:tileRect/>
                    </a:gradFill>
                  </a:tcPr>
                </a:tc>
                <a:extLst>
                  <a:ext uri="{0D108BD9-81ED-4DB2-BD59-A6C34878D82A}">
                    <a16:rowId xmlns:a16="http://schemas.microsoft.com/office/drawing/2014/main" val="10006"/>
                  </a:ext>
                </a:extLst>
              </a:tr>
            </a:tbl>
          </a:graphicData>
        </a:graphic>
      </p:graphicFrame>
      <p:sp>
        <p:nvSpPr>
          <p:cNvPr id="15389" name="Slide Number Placeholder 1"/>
          <p:cNvSpPr>
            <a:spLocks noGrp="1"/>
          </p:cNvSpPr>
          <p:nvPr>
            <p:ph type="sldNum" sz="quarter" idx="10"/>
          </p:nvPr>
        </p:nvSpPr>
        <p:spPr>
          <a:noFill/>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fld id="{6DD90E92-1DE8-44AA-9E9D-0A906BAD480E}" type="slidenum">
              <a:rPr lang="en-US" altLang="en-US" sz="1400" smtClean="0">
                <a:solidFill>
                  <a:schemeClr val="bg2"/>
                </a:solidFill>
              </a:rPr>
              <a:pPr eaLnBrk="1" hangingPunct="1"/>
              <a:t>2</a:t>
            </a:fld>
            <a:endParaRPr lang="en-US" altLang="en-US" sz="1400">
              <a:solidFill>
                <a:schemeClr val="bg2"/>
              </a:solidFill>
            </a:endParaRPr>
          </a:p>
        </p:txBody>
      </p:sp>
      <p:sp>
        <p:nvSpPr>
          <p:cNvPr id="4" name="Rectangle 3"/>
          <p:cNvSpPr/>
          <p:nvPr/>
        </p:nvSpPr>
        <p:spPr>
          <a:xfrm>
            <a:off x="8001000" y="6172200"/>
            <a:ext cx="269626"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Tree>
    <p:extLst>
      <p:ext uri="{BB962C8B-B14F-4D97-AF65-F5344CB8AC3E}">
        <p14:creationId xmlns:p14="http://schemas.microsoft.com/office/powerpoint/2010/main" val="2299244355"/>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9808" y="0"/>
            <a:ext cx="8991600" cy="990600"/>
          </a:xfrm>
        </p:spPr>
        <p:txBody>
          <a:bodyPr>
            <a:normAutofit fontScale="90000"/>
          </a:bodyPr>
          <a:lstStyle/>
          <a:p>
            <a:br>
              <a:rPr lang="en-US" sz="3600" b="1" dirty="0">
                <a:solidFill>
                  <a:srgbClr val="009900"/>
                </a:solidFill>
                <a:latin typeface="Arial Black" pitchFamily="34" charset="0"/>
              </a:rPr>
            </a:br>
            <a:br>
              <a:rPr lang="en-US" sz="3600" b="1" dirty="0">
                <a:solidFill>
                  <a:srgbClr val="009900"/>
                </a:solidFill>
                <a:latin typeface="Arial Black" pitchFamily="34" charset="0"/>
              </a:rPr>
            </a:br>
            <a:r>
              <a:rPr lang="en-US" sz="4200" b="1" dirty="0">
                <a:solidFill>
                  <a:srgbClr val="3333FF"/>
                </a:solidFill>
                <a:latin typeface="Arial Black" pitchFamily="34" charset="0"/>
              </a:rPr>
              <a:t>Workshop Learning Objectives</a:t>
            </a:r>
            <a:br>
              <a:rPr lang="en-US" sz="3600" dirty="0">
                <a:solidFill>
                  <a:srgbClr val="3333FF"/>
                </a:solidFill>
                <a:latin typeface="Arial" charset="0"/>
              </a:rPr>
            </a:br>
            <a:endParaRPr lang="en-US" sz="3400" dirty="0">
              <a:solidFill>
                <a:srgbClr val="3333FF"/>
              </a:solidFill>
              <a:latin typeface="Arial" charset="0"/>
            </a:endParaRPr>
          </a:p>
        </p:txBody>
      </p:sp>
      <p:sp>
        <p:nvSpPr>
          <p:cNvPr id="130051" name="Rectangle 3"/>
          <p:cNvSpPr>
            <a:spLocks noGrp="1" noChangeArrowheads="1"/>
          </p:cNvSpPr>
          <p:nvPr>
            <p:ph type="body" idx="1"/>
          </p:nvPr>
        </p:nvSpPr>
        <p:spPr>
          <a:xfrm>
            <a:off x="762000" y="1143000"/>
            <a:ext cx="7772400" cy="4114800"/>
          </a:xfrm>
        </p:spPr>
        <p:txBody>
          <a:bodyPr>
            <a:normAutofit/>
          </a:bodyPr>
          <a:lstStyle/>
          <a:p>
            <a:pPr marL="0" indent="0">
              <a:lnSpc>
                <a:spcPct val="90000"/>
              </a:lnSpc>
              <a:buNone/>
            </a:pPr>
            <a:r>
              <a:rPr lang="en-US" sz="2800" dirty="0">
                <a:solidFill>
                  <a:srgbClr val="3333FF"/>
                </a:solidFill>
                <a:latin typeface="Arial" charset="0"/>
              </a:rPr>
              <a:t>At the end of this workshop, you will be able to:</a:t>
            </a:r>
          </a:p>
          <a:p>
            <a:pPr>
              <a:lnSpc>
                <a:spcPct val="90000"/>
              </a:lnSpc>
              <a:buFont typeface="Wingdings" pitchFamily="2" charset="2"/>
              <a:buChar char="Ø"/>
            </a:pPr>
            <a:r>
              <a:rPr lang="en-US" sz="2800" dirty="0">
                <a:solidFill>
                  <a:srgbClr val="3333FF"/>
                </a:solidFill>
                <a:latin typeface="Arial" charset="0"/>
              </a:rPr>
              <a:t>Explain the relationship between training and performance.</a:t>
            </a:r>
          </a:p>
          <a:p>
            <a:pPr>
              <a:lnSpc>
                <a:spcPct val="90000"/>
              </a:lnSpc>
              <a:buFont typeface="Wingdings" pitchFamily="2" charset="2"/>
              <a:buChar char="Ø"/>
            </a:pPr>
            <a:r>
              <a:rPr lang="en-US" sz="2800" dirty="0">
                <a:solidFill>
                  <a:srgbClr val="3333FF"/>
                </a:solidFill>
                <a:latin typeface="Arial" charset="0"/>
              </a:rPr>
              <a:t>Describe application of Bloom’s Taxonomy hierarchy in improving job performance.</a:t>
            </a:r>
          </a:p>
          <a:p>
            <a:pPr>
              <a:lnSpc>
                <a:spcPct val="90000"/>
              </a:lnSpc>
              <a:buFont typeface="Wingdings" pitchFamily="2" charset="2"/>
              <a:buChar char="Ø"/>
            </a:pPr>
            <a:r>
              <a:rPr lang="en-US" sz="2800" dirty="0">
                <a:solidFill>
                  <a:srgbClr val="3333FF"/>
                </a:solidFill>
                <a:latin typeface="Arial" charset="0"/>
              </a:rPr>
              <a:t>Identify the learning and performance impact of various types of training tools in the cone of learning.</a:t>
            </a:r>
          </a:p>
        </p:txBody>
      </p:sp>
      <p:sp>
        <p:nvSpPr>
          <p:cNvPr id="3" name="Rectangle 2"/>
          <p:cNvSpPr/>
          <p:nvPr/>
        </p:nvSpPr>
        <p:spPr>
          <a:xfrm>
            <a:off x="8001000" y="6096000"/>
            <a:ext cx="269626"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21139764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005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005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005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04800" y="228600"/>
            <a:ext cx="8382000" cy="990600"/>
          </a:xfrm>
        </p:spPr>
        <p:txBody>
          <a:bodyPr>
            <a:normAutofit fontScale="90000"/>
          </a:bodyPr>
          <a:lstStyle/>
          <a:p>
            <a:pPr eaLnBrk="1" hangingPunct="1"/>
            <a:r>
              <a:rPr lang="en-US" sz="4000" b="1" dirty="0">
                <a:solidFill>
                  <a:srgbClr val="3333FF"/>
                </a:solidFill>
                <a:latin typeface="Arial Black" pitchFamily="34" charset="0"/>
              </a:rPr>
              <a:t>Workshop Expectations</a:t>
            </a:r>
            <a:br>
              <a:rPr lang="en-US" sz="4000" dirty="0">
                <a:solidFill>
                  <a:srgbClr val="3333FF"/>
                </a:solidFill>
                <a:latin typeface="Arial Black" pitchFamily="34" charset="0"/>
              </a:rPr>
            </a:br>
            <a:endParaRPr lang="en-US" sz="3400" dirty="0">
              <a:solidFill>
                <a:srgbClr val="3333FF"/>
              </a:solidFill>
              <a:latin typeface="Arial" charset="0"/>
            </a:endParaRPr>
          </a:p>
        </p:txBody>
      </p:sp>
      <p:sp>
        <p:nvSpPr>
          <p:cNvPr id="130051" name="Rectangle 3"/>
          <p:cNvSpPr>
            <a:spLocks noGrp="1" noChangeArrowheads="1"/>
          </p:cNvSpPr>
          <p:nvPr>
            <p:ph type="body" idx="1"/>
          </p:nvPr>
        </p:nvSpPr>
        <p:spPr>
          <a:xfrm>
            <a:off x="685800" y="1066800"/>
            <a:ext cx="7772400" cy="4114800"/>
          </a:xfrm>
        </p:spPr>
        <p:txBody>
          <a:bodyPr>
            <a:normAutofit/>
          </a:bodyPr>
          <a:lstStyle/>
          <a:p>
            <a:pPr marL="0" indent="0">
              <a:lnSpc>
                <a:spcPct val="90000"/>
              </a:lnSpc>
              <a:buNone/>
            </a:pPr>
            <a:r>
              <a:rPr lang="en-US" sz="2800" dirty="0">
                <a:solidFill>
                  <a:srgbClr val="3333FF"/>
                </a:solidFill>
                <a:latin typeface="Arial" charset="0"/>
              </a:rPr>
              <a:t>Use your learning journal to:</a:t>
            </a:r>
          </a:p>
          <a:p>
            <a:pPr>
              <a:lnSpc>
                <a:spcPct val="90000"/>
              </a:lnSpc>
              <a:buFont typeface="Wingdings" pitchFamily="2" charset="2"/>
              <a:buChar char="Ø"/>
            </a:pPr>
            <a:r>
              <a:rPr lang="en-US" sz="2800" dirty="0">
                <a:solidFill>
                  <a:srgbClr val="3333FF"/>
                </a:solidFill>
                <a:latin typeface="Arial" charset="0"/>
              </a:rPr>
              <a:t>Write down at least one thing you’d like to learn during this workshop</a:t>
            </a:r>
          </a:p>
          <a:p>
            <a:pPr eaLnBrk="1" hangingPunct="1">
              <a:lnSpc>
                <a:spcPct val="90000"/>
              </a:lnSpc>
              <a:buFont typeface="Wingdings" pitchFamily="2" charset="2"/>
              <a:buChar char="Ø"/>
            </a:pPr>
            <a:r>
              <a:rPr lang="en-US" sz="2800" dirty="0">
                <a:solidFill>
                  <a:srgbClr val="3333FF"/>
                </a:solidFill>
                <a:latin typeface="Arial" charset="0"/>
              </a:rPr>
              <a:t>Share what you’d like to learn with another participant</a:t>
            </a:r>
          </a:p>
          <a:p>
            <a:pPr eaLnBrk="1" hangingPunct="1">
              <a:lnSpc>
                <a:spcPct val="90000"/>
              </a:lnSpc>
              <a:buFont typeface="Wingdings" pitchFamily="2" charset="2"/>
              <a:buChar char="Ø"/>
            </a:pPr>
            <a:endParaRPr lang="en-US" sz="2800" dirty="0">
              <a:solidFill>
                <a:srgbClr val="009900"/>
              </a:solidFill>
              <a:latin typeface="Arial" charset="0"/>
            </a:endParaRPr>
          </a:p>
        </p:txBody>
      </p:sp>
      <p:pic>
        <p:nvPicPr>
          <p:cNvPr id="1033" name="Picture 9" descr="C:\Users\Denny\AppData\Local\Microsoft\Windows\Temporary Internet Files\Content.IE5\VMNJ1N6A\MC90038901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2800" y="3770553"/>
            <a:ext cx="1826057" cy="151790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001000" y="6096000"/>
            <a:ext cx="269626"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Tree>
    <p:extLst>
      <p:ext uri="{BB962C8B-B14F-4D97-AF65-F5344CB8AC3E}">
        <p14:creationId xmlns:p14="http://schemas.microsoft.com/office/powerpoint/2010/main" val="221148463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anim calcmode="lin" valueType="num">
                                      <p:cBhvr additive="base">
                                        <p:cTn id="7" dur="500" fill="hold"/>
                                        <p:tgtEl>
                                          <p:spTgt spid="1300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005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0051">
                                            <p:txEl>
                                              <p:pRg st="1" end="1"/>
                                            </p:txEl>
                                          </p:spTgt>
                                        </p:tgtEl>
                                        <p:attrNameLst>
                                          <p:attrName>style.visibility</p:attrName>
                                        </p:attrNameLst>
                                      </p:cBhvr>
                                      <p:to>
                                        <p:strVal val="visible"/>
                                      </p:to>
                                    </p:set>
                                    <p:anim calcmode="lin" valueType="num">
                                      <p:cBhvr additive="base">
                                        <p:cTn id="11" dur="500" fill="hold"/>
                                        <p:tgtEl>
                                          <p:spTgt spid="13005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005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0051">
                                            <p:txEl>
                                              <p:pRg st="2" end="2"/>
                                            </p:txEl>
                                          </p:spTgt>
                                        </p:tgtEl>
                                        <p:attrNameLst>
                                          <p:attrName>style.visibility</p:attrName>
                                        </p:attrNameLst>
                                      </p:cBhvr>
                                      <p:to>
                                        <p:strVal val="visible"/>
                                      </p:to>
                                    </p:set>
                                    <p:anim calcmode="lin" valueType="num">
                                      <p:cBhvr additive="base">
                                        <p:cTn id="15" dur="500" fill="hold"/>
                                        <p:tgtEl>
                                          <p:spTgt spid="13005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005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Line 2"/>
          <p:cNvSpPr>
            <a:spLocks noChangeShapeType="1"/>
          </p:cNvSpPr>
          <p:nvPr/>
        </p:nvSpPr>
        <p:spPr bwMode="auto">
          <a:xfrm>
            <a:off x="1839913" y="1519238"/>
            <a:ext cx="56007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67" name="Line 3"/>
          <p:cNvSpPr>
            <a:spLocks noChangeShapeType="1"/>
          </p:cNvSpPr>
          <p:nvPr/>
        </p:nvSpPr>
        <p:spPr bwMode="auto">
          <a:xfrm>
            <a:off x="1790700" y="1306513"/>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68" name="Line 4"/>
          <p:cNvSpPr>
            <a:spLocks noChangeShapeType="1"/>
          </p:cNvSpPr>
          <p:nvPr/>
        </p:nvSpPr>
        <p:spPr bwMode="auto">
          <a:xfrm>
            <a:off x="7381875" y="1306513"/>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69" name="Line 5"/>
          <p:cNvSpPr>
            <a:spLocks noChangeShapeType="1"/>
          </p:cNvSpPr>
          <p:nvPr/>
        </p:nvSpPr>
        <p:spPr bwMode="auto">
          <a:xfrm>
            <a:off x="2705100" y="1368425"/>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0" name="Line 6"/>
          <p:cNvSpPr>
            <a:spLocks noChangeShapeType="1"/>
          </p:cNvSpPr>
          <p:nvPr/>
        </p:nvSpPr>
        <p:spPr bwMode="auto">
          <a:xfrm>
            <a:off x="3619500" y="1368425"/>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1" name="Line 7"/>
          <p:cNvSpPr>
            <a:spLocks noChangeShapeType="1"/>
          </p:cNvSpPr>
          <p:nvPr/>
        </p:nvSpPr>
        <p:spPr bwMode="auto">
          <a:xfrm>
            <a:off x="4533900" y="1368425"/>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2" name="Line 8"/>
          <p:cNvSpPr>
            <a:spLocks noChangeShapeType="1"/>
          </p:cNvSpPr>
          <p:nvPr/>
        </p:nvSpPr>
        <p:spPr bwMode="auto">
          <a:xfrm>
            <a:off x="5562600" y="1368425"/>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3" name="Line 9"/>
          <p:cNvSpPr>
            <a:spLocks noChangeShapeType="1"/>
          </p:cNvSpPr>
          <p:nvPr/>
        </p:nvSpPr>
        <p:spPr bwMode="auto">
          <a:xfrm>
            <a:off x="6477000" y="1309688"/>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4" name="Text Box 10"/>
          <p:cNvSpPr txBox="1">
            <a:spLocks noChangeArrowheads="1"/>
          </p:cNvSpPr>
          <p:nvPr/>
        </p:nvSpPr>
        <p:spPr bwMode="auto">
          <a:xfrm>
            <a:off x="1644650" y="1749425"/>
            <a:ext cx="322263" cy="42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buFontTx/>
              <a:buNone/>
            </a:pPr>
            <a:r>
              <a:rPr lang="en-US" altLang="en-US">
                <a:latin typeface="Comic Sans MS" pitchFamily="66" charset="0"/>
              </a:rPr>
              <a:t>1</a:t>
            </a:r>
          </a:p>
        </p:txBody>
      </p:sp>
      <p:sp>
        <p:nvSpPr>
          <p:cNvPr id="11275" name="Text Box 11"/>
          <p:cNvSpPr txBox="1">
            <a:spLocks noChangeArrowheads="1"/>
          </p:cNvSpPr>
          <p:nvPr/>
        </p:nvSpPr>
        <p:spPr bwMode="auto">
          <a:xfrm>
            <a:off x="7207250" y="1749425"/>
            <a:ext cx="371475" cy="42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buFontTx/>
              <a:buNone/>
            </a:pPr>
            <a:r>
              <a:rPr lang="en-US" altLang="en-US">
                <a:latin typeface="Comic Sans MS" pitchFamily="66" charset="0"/>
              </a:rPr>
              <a:t>7</a:t>
            </a:r>
          </a:p>
        </p:txBody>
      </p:sp>
      <p:sp>
        <p:nvSpPr>
          <p:cNvPr id="11276" name="Text Box 12"/>
          <p:cNvSpPr txBox="1">
            <a:spLocks noChangeArrowheads="1"/>
          </p:cNvSpPr>
          <p:nvPr/>
        </p:nvSpPr>
        <p:spPr bwMode="auto">
          <a:xfrm>
            <a:off x="974725" y="2251075"/>
            <a:ext cx="7407275" cy="42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buFontTx/>
              <a:buNone/>
            </a:pPr>
            <a:r>
              <a:rPr lang="en-US" altLang="en-US">
                <a:solidFill>
                  <a:schemeClr val="accent2"/>
                </a:solidFill>
                <a:latin typeface="Comic Sans MS" pitchFamily="66" charset="0"/>
              </a:rPr>
              <a:t> </a:t>
            </a:r>
            <a:endParaRPr lang="en-US" altLang="en-US" b="1">
              <a:solidFill>
                <a:schemeClr val="accent2"/>
              </a:solidFill>
            </a:endParaRPr>
          </a:p>
        </p:txBody>
      </p:sp>
      <p:sp>
        <p:nvSpPr>
          <p:cNvPr id="11277" name="Text Box 13"/>
          <p:cNvSpPr txBox="1">
            <a:spLocks noChangeArrowheads="1"/>
          </p:cNvSpPr>
          <p:nvPr/>
        </p:nvSpPr>
        <p:spPr bwMode="auto">
          <a:xfrm>
            <a:off x="974725" y="3352800"/>
            <a:ext cx="740727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endParaRPr lang="en-US" altLang="en-US" b="1">
              <a:solidFill>
                <a:schemeClr val="accent2"/>
              </a:solidFill>
            </a:endParaRPr>
          </a:p>
          <a:p>
            <a:pPr eaLnBrk="1" hangingPunct="1"/>
            <a:endParaRPr lang="en-US" altLang="en-US">
              <a:solidFill>
                <a:schemeClr val="accent2"/>
              </a:solidFill>
              <a:latin typeface="Comic Sans MS" pitchFamily="66" charset="0"/>
            </a:endParaRPr>
          </a:p>
        </p:txBody>
      </p:sp>
      <p:sp>
        <p:nvSpPr>
          <p:cNvPr id="2" name="Rectangle 1"/>
          <p:cNvSpPr>
            <a:spLocks noChangeArrowheads="1"/>
          </p:cNvSpPr>
          <p:nvPr/>
        </p:nvSpPr>
        <p:spPr bwMode="auto">
          <a:xfrm>
            <a:off x="950913" y="2624138"/>
            <a:ext cx="6897687"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buFont typeface="Arial" charset="0"/>
              <a:buAutoNum type="alphaUcPeriod"/>
            </a:pPr>
            <a:r>
              <a:rPr lang="en-US" altLang="en-US" dirty="0">
                <a:solidFill>
                  <a:srgbClr val="0066FF"/>
                </a:solidFill>
              </a:rPr>
              <a:t>How valuable do you feel this workshop will be to you?</a:t>
            </a:r>
          </a:p>
          <a:p>
            <a:pPr eaLnBrk="1" hangingPunct="1">
              <a:buFont typeface="Arial" charset="0"/>
              <a:buAutoNum type="alphaUcPeriod"/>
            </a:pPr>
            <a:endParaRPr lang="en-US" altLang="en-US" dirty="0">
              <a:solidFill>
                <a:srgbClr val="0066FF"/>
              </a:solidFill>
            </a:endParaRPr>
          </a:p>
          <a:p>
            <a:pPr eaLnBrk="1" hangingPunct="1">
              <a:buFont typeface="Arial" charset="0"/>
              <a:buAutoNum type="alphaUcPeriod"/>
            </a:pPr>
            <a:r>
              <a:rPr lang="en-US" altLang="en-US" dirty="0">
                <a:solidFill>
                  <a:srgbClr val="0066FF"/>
                </a:solidFill>
              </a:rPr>
              <a:t>How participative do you plan to be during this workshop?</a:t>
            </a:r>
          </a:p>
        </p:txBody>
      </p:sp>
      <p:sp>
        <p:nvSpPr>
          <p:cNvPr id="11279" name="TextBox 3"/>
          <p:cNvSpPr txBox="1">
            <a:spLocks noChangeArrowheads="1"/>
          </p:cNvSpPr>
          <p:nvPr/>
        </p:nvSpPr>
        <p:spPr bwMode="auto">
          <a:xfrm>
            <a:off x="1447800" y="2149475"/>
            <a:ext cx="7858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buFontTx/>
              <a:buNone/>
            </a:pPr>
            <a:r>
              <a:rPr lang="en-US" altLang="en-US" sz="2200" b="1" dirty="0">
                <a:solidFill>
                  <a:srgbClr val="C00000"/>
                </a:solidFill>
              </a:rPr>
              <a:t>Low</a:t>
            </a:r>
          </a:p>
        </p:txBody>
      </p:sp>
      <p:sp>
        <p:nvSpPr>
          <p:cNvPr id="11280" name="TextBox 18"/>
          <p:cNvSpPr txBox="1">
            <a:spLocks noChangeArrowheads="1"/>
          </p:cNvSpPr>
          <p:nvPr/>
        </p:nvSpPr>
        <p:spPr bwMode="auto">
          <a:xfrm>
            <a:off x="6934200" y="2149475"/>
            <a:ext cx="8509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buFontTx/>
              <a:buNone/>
            </a:pPr>
            <a:r>
              <a:rPr lang="en-US" altLang="en-US" sz="2200" b="1">
                <a:solidFill>
                  <a:srgbClr val="C00000"/>
                </a:solidFill>
              </a:rPr>
              <a:t>High</a:t>
            </a:r>
          </a:p>
        </p:txBody>
      </p:sp>
      <p:sp>
        <p:nvSpPr>
          <p:cNvPr id="11281" name="Text Box 10"/>
          <p:cNvSpPr txBox="1">
            <a:spLocks noChangeArrowheads="1"/>
          </p:cNvSpPr>
          <p:nvPr/>
        </p:nvSpPr>
        <p:spPr bwMode="auto">
          <a:xfrm>
            <a:off x="4405313" y="1825625"/>
            <a:ext cx="371475" cy="42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buFontTx/>
              <a:buNone/>
            </a:pPr>
            <a:r>
              <a:rPr lang="en-US" altLang="en-US">
                <a:latin typeface="Comic Sans MS" pitchFamily="66" charset="0"/>
              </a:rPr>
              <a:t>4</a:t>
            </a:r>
          </a:p>
        </p:txBody>
      </p:sp>
      <p:sp>
        <p:nvSpPr>
          <p:cNvPr id="11282" name="Rectangle 5"/>
          <p:cNvSpPr>
            <a:spLocks noChangeArrowheads="1"/>
          </p:cNvSpPr>
          <p:nvPr/>
        </p:nvSpPr>
        <p:spPr bwMode="auto">
          <a:xfrm>
            <a:off x="704056" y="88900"/>
            <a:ext cx="73914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Tx/>
              <a:buNone/>
              <a:defRPr/>
            </a:pPr>
            <a:br>
              <a:rPr lang="en-US" sz="2800" b="1" dirty="0">
                <a:solidFill>
                  <a:srgbClr val="0033CC"/>
                </a:solidFill>
                <a:latin typeface="Arial Black" panose="020B0A04020102020204" pitchFamily="34" charset="0"/>
              </a:rPr>
            </a:br>
            <a:r>
              <a:rPr lang="en-US" sz="2800" b="1" dirty="0">
                <a:solidFill>
                  <a:srgbClr val="3333FF"/>
                </a:solidFill>
                <a:latin typeface="Arial Black" panose="020B0A04020102020204" pitchFamily="34" charset="0"/>
              </a:rPr>
              <a:t>Initial Personal Expectation Ratings</a:t>
            </a:r>
          </a:p>
        </p:txBody>
      </p:sp>
      <p:sp>
        <p:nvSpPr>
          <p:cNvPr id="11283" name="Slide Number Placeholder 2"/>
          <p:cNvSpPr>
            <a:spLocks noGrp="1"/>
          </p:cNvSpPr>
          <p:nvPr>
            <p:ph type="sldNum" sz="quarter" idx="10"/>
          </p:nvPr>
        </p:nvSpPr>
        <p:spPr>
          <a:noFill/>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fld id="{964D48F0-0451-4763-9442-7A1DE8FCDD51}" type="slidenum">
              <a:rPr lang="en-US" altLang="en-US" sz="1400" smtClean="0">
                <a:solidFill>
                  <a:schemeClr val="bg2"/>
                </a:solidFill>
              </a:rPr>
              <a:pPr eaLnBrk="1" hangingPunct="1"/>
              <a:t>5</a:t>
            </a:fld>
            <a:endParaRPr lang="en-US" altLang="en-US" sz="1400">
              <a:solidFill>
                <a:schemeClr val="bg2"/>
              </a:solidFill>
            </a:endParaRPr>
          </a:p>
        </p:txBody>
      </p:sp>
      <p:pic>
        <p:nvPicPr>
          <p:cNvPr id="1026" name="Picture 2" descr="C:\Users\Denny\AppData\Local\Microsoft\Windows\Temporary Internet Files\Content.IE5\XISZLDZT\MP90042781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1800" y="4452303"/>
            <a:ext cx="3196129" cy="225329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056956" y="6218694"/>
            <a:ext cx="269626"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Tree>
    <p:extLst>
      <p:ext uri="{BB962C8B-B14F-4D97-AF65-F5344CB8AC3E}">
        <p14:creationId xmlns:p14="http://schemas.microsoft.com/office/powerpoint/2010/main" val="252718995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228600" y="304800"/>
            <a:ext cx="8229600" cy="1143000"/>
          </a:xfrm>
        </p:spPr>
        <p:txBody>
          <a:bodyPr/>
          <a:lstStyle/>
          <a:p>
            <a:pPr>
              <a:defRPr/>
            </a:pPr>
            <a:r>
              <a:rPr lang="en-US" sz="4000" dirty="0">
                <a:solidFill>
                  <a:srgbClr val="3333FF"/>
                </a:solidFill>
                <a:latin typeface="Arial Black" panose="020B0A04020102020204" pitchFamily="34" charset="0"/>
              </a:rPr>
              <a:t>Power of Attitude</a:t>
            </a:r>
          </a:p>
        </p:txBody>
      </p:sp>
      <p:sp>
        <p:nvSpPr>
          <p:cNvPr id="20483" name="Rectangle 3"/>
          <p:cNvSpPr>
            <a:spLocks noGrp="1" noChangeArrowheads="1"/>
          </p:cNvSpPr>
          <p:nvPr>
            <p:ph type="body" idx="1"/>
          </p:nvPr>
        </p:nvSpPr>
        <p:spPr>
          <a:xfrm>
            <a:off x="304800" y="1600200"/>
            <a:ext cx="8534400" cy="4525963"/>
          </a:xfrm>
        </p:spPr>
        <p:txBody>
          <a:bodyPr/>
          <a:lstStyle/>
          <a:p>
            <a:pPr>
              <a:buFontTx/>
              <a:buNone/>
            </a:pPr>
            <a:r>
              <a:rPr lang="en-US" altLang="en-US" dirty="0"/>
              <a:t>  </a:t>
            </a:r>
            <a:r>
              <a:rPr lang="en-US" altLang="en-US" dirty="0">
                <a:solidFill>
                  <a:srgbClr val="3333CC"/>
                </a:solidFill>
                <a:latin typeface="Arial" panose="020B0604020202020204" pitchFamily="34" charset="0"/>
                <a:cs typeface="Arial" panose="020B0604020202020204" pitchFamily="34" charset="0"/>
              </a:rPr>
              <a:t>“</a:t>
            </a:r>
            <a:r>
              <a:rPr lang="en-US" altLang="en-US" sz="3600" b="1" dirty="0">
                <a:solidFill>
                  <a:srgbClr val="0066FF"/>
                </a:solidFill>
                <a:latin typeface="Arial" panose="020B0604020202020204" pitchFamily="34" charset="0"/>
                <a:cs typeface="Arial" panose="020B0604020202020204" pitchFamily="34" charset="0"/>
              </a:rPr>
              <a:t>Ability</a:t>
            </a:r>
            <a:r>
              <a:rPr lang="en-US" altLang="en-US" dirty="0">
                <a:solidFill>
                  <a:srgbClr val="3333CC"/>
                </a:solidFill>
                <a:latin typeface="Arial" panose="020B0604020202020204" pitchFamily="34" charset="0"/>
                <a:cs typeface="Arial" panose="020B0604020202020204" pitchFamily="34" charset="0"/>
              </a:rPr>
              <a:t> </a:t>
            </a:r>
            <a:r>
              <a:rPr lang="en-US" altLang="en-US" dirty="0">
                <a:solidFill>
                  <a:srgbClr val="3333FF"/>
                </a:solidFill>
                <a:latin typeface="Arial" panose="020B0604020202020204" pitchFamily="34" charset="0"/>
                <a:cs typeface="Arial" panose="020B0604020202020204" pitchFamily="34" charset="0"/>
              </a:rPr>
              <a:t>is what you’re capable of doing, </a:t>
            </a:r>
            <a:r>
              <a:rPr lang="en-US" altLang="en-US" sz="3600" b="1" dirty="0">
                <a:solidFill>
                  <a:srgbClr val="009900"/>
                </a:solidFill>
                <a:latin typeface="Arial" panose="020B0604020202020204" pitchFamily="34" charset="0"/>
                <a:cs typeface="Arial" panose="020B0604020202020204" pitchFamily="34" charset="0"/>
              </a:rPr>
              <a:t>Motivation</a:t>
            </a:r>
            <a:r>
              <a:rPr lang="en-US" altLang="en-US" dirty="0">
                <a:solidFill>
                  <a:srgbClr val="3333CC"/>
                </a:solidFill>
                <a:latin typeface="Arial" panose="020B0604020202020204" pitchFamily="34" charset="0"/>
                <a:cs typeface="Arial" panose="020B0604020202020204" pitchFamily="34" charset="0"/>
              </a:rPr>
              <a:t> </a:t>
            </a:r>
            <a:r>
              <a:rPr lang="en-US" altLang="en-US" dirty="0">
                <a:solidFill>
                  <a:srgbClr val="3333FF"/>
                </a:solidFill>
                <a:latin typeface="Arial" panose="020B0604020202020204" pitchFamily="34" charset="0"/>
                <a:cs typeface="Arial" panose="020B0604020202020204" pitchFamily="34" charset="0"/>
              </a:rPr>
              <a:t>determines what you do and </a:t>
            </a:r>
            <a:r>
              <a:rPr lang="en-US" altLang="en-US" sz="3600" b="1" dirty="0">
                <a:solidFill>
                  <a:srgbClr val="C00000"/>
                </a:solidFill>
                <a:latin typeface="Arial" panose="020B0604020202020204" pitchFamily="34" charset="0"/>
                <a:cs typeface="Arial" panose="020B0604020202020204" pitchFamily="34" charset="0"/>
              </a:rPr>
              <a:t>ATTITUDE</a:t>
            </a:r>
            <a:r>
              <a:rPr lang="en-US" altLang="en-US" dirty="0">
                <a:solidFill>
                  <a:srgbClr val="3333CC"/>
                </a:solidFill>
                <a:latin typeface="Arial" panose="020B0604020202020204" pitchFamily="34" charset="0"/>
                <a:cs typeface="Arial" panose="020B0604020202020204" pitchFamily="34" charset="0"/>
              </a:rPr>
              <a:t> </a:t>
            </a:r>
            <a:r>
              <a:rPr lang="en-US" altLang="en-US" dirty="0">
                <a:solidFill>
                  <a:srgbClr val="3333FF"/>
                </a:solidFill>
                <a:latin typeface="Arial" panose="020B0604020202020204" pitchFamily="34" charset="0"/>
                <a:cs typeface="Arial" panose="020B0604020202020204" pitchFamily="34" charset="0"/>
              </a:rPr>
              <a:t>determines how well you do it.”</a:t>
            </a:r>
          </a:p>
          <a:p>
            <a:pPr>
              <a:buFontTx/>
              <a:buNone/>
            </a:pPr>
            <a:r>
              <a:rPr lang="en-US" altLang="en-US" dirty="0">
                <a:solidFill>
                  <a:srgbClr val="3333FF"/>
                </a:solidFill>
                <a:latin typeface="Arial" panose="020B0604020202020204" pitchFamily="34" charset="0"/>
                <a:cs typeface="Arial" panose="020B0604020202020204" pitchFamily="34" charset="0"/>
              </a:rPr>
              <a:t>                                                    Lou Holtz</a:t>
            </a:r>
          </a:p>
        </p:txBody>
      </p:sp>
      <p:sp>
        <p:nvSpPr>
          <p:cNvPr id="20484" name="Slide Number Placeholder 1"/>
          <p:cNvSpPr>
            <a:spLocks noGrp="1"/>
          </p:cNvSpPr>
          <p:nvPr>
            <p:ph type="sldNum" sz="quarter" idx="10"/>
          </p:nvPr>
        </p:nvSpPr>
        <p:spPr>
          <a:noFill/>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fld id="{A08DD642-B2F0-4ED3-BB72-943DEC79DA4C}" type="slidenum">
              <a:rPr lang="en-US" altLang="en-US" sz="1400" smtClean="0">
                <a:solidFill>
                  <a:schemeClr val="bg2"/>
                </a:solidFill>
              </a:rPr>
              <a:pPr eaLnBrk="1" hangingPunct="1"/>
              <a:t>6</a:t>
            </a:fld>
            <a:endParaRPr lang="en-US" altLang="en-US" sz="1400">
              <a:solidFill>
                <a:schemeClr val="bg2"/>
              </a:solidFill>
            </a:endParaRPr>
          </a:p>
        </p:txBody>
      </p:sp>
      <p:sp>
        <p:nvSpPr>
          <p:cNvPr id="2" name="Rectangle 1"/>
          <p:cNvSpPr/>
          <p:nvPr/>
        </p:nvSpPr>
        <p:spPr>
          <a:xfrm>
            <a:off x="8077200" y="6096000"/>
            <a:ext cx="269626"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Tree>
    <p:extLst>
      <p:ext uri="{BB962C8B-B14F-4D97-AF65-F5344CB8AC3E}">
        <p14:creationId xmlns:p14="http://schemas.microsoft.com/office/powerpoint/2010/main" val="57650230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mph" presetSubtype="0" nodeType="afterEffect">
                                  <p:stCondLst>
                                    <p:cond delay="0"/>
                                  </p:stCondLst>
                                  <p:iterate type="lt">
                                    <p:tmAbs val="25"/>
                                  </p:iterate>
                                  <p:childTnLst>
                                    <p:set>
                                      <p:cBhvr override="childStyle">
                                        <p:cTn id="6" dur="indefinite"/>
                                        <p:tgtEl>
                                          <p:spTgt spid="20483">
                                            <p:txEl>
                                              <p:pRg st="0" end="0"/>
                                            </p:txEl>
                                          </p:spTgt>
                                        </p:tgtEl>
                                        <p:attrNameLst>
                                          <p:attrName>style.fontWeight</p:attrName>
                                        </p:attrNameLst>
                                      </p:cBhvr>
                                      <p:to>
                                        <p:strVal val="bold"/>
                                      </p:to>
                                    </p:set>
                                  </p:childTnLst>
                                </p:cTn>
                              </p:par>
                            </p:childTnLst>
                          </p:cTn>
                        </p:par>
                        <p:par>
                          <p:cTn id="7" fill="hold">
                            <p:stCondLst>
                              <p:cond delay="2525"/>
                            </p:stCondLst>
                            <p:childTnLst>
                              <p:par>
                                <p:cTn id="8" presetID="15" presetClass="emph" presetSubtype="0" nodeType="afterEffect">
                                  <p:stCondLst>
                                    <p:cond delay="0"/>
                                  </p:stCondLst>
                                  <p:iterate type="lt">
                                    <p:tmAbs val="25"/>
                                  </p:iterate>
                                  <p:childTnLst>
                                    <p:set>
                                      <p:cBhvr override="childStyle">
                                        <p:cTn id="9" dur="indefinite"/>
                                        <p:tgtEl>
                                          <p:spTgt spid="20483">
                                            <p:txEl>
                                              <p:pRg st="1" end="1"/>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04800" y="228600"/>
            <a:ext cx="8382000" cy="990600"/>
          </a:xfrm>
        </p:spPr>
        <p:txBody>
          <a:bodyPr>
            <a:normAutofit fontScale="90000"/>
          </a:bodyPr>
          <a:lstStyle/>
          <a:p>
            <a:pPr eaLnBrk="1" hangingPunct="1"/>
            <a:r>
              <a:rPr lang="en-US" sz="4000" b="1" dirty="0">
                <a:solidFill>
                  <a:srgbClr val="3333FF"/>
                </a:solidFill>
                <a:latin typeface="Arial Black" pitchFamily="34" charset="0"/>
              </a:rPr>
              <a:t>Training vs. Performance</a:t>
            </a:r>
            <a:br>
              <a:rPr lang="en-US" sz="4000" dirty="0">
                <a:solidFill>
                  <a:srgbClr val="3333FF"/>
                </a:solidFill>
                <a:latin typeface="Arial Black" pitchFamily="34" charset="0"/>
              </a:rPr>
            </a:br>
            <a:endParaRPr lang="en-US" sz="3400" dirty="0">
              <a:solidFill>
                <a:srgbClr val="3333FF"/>
              </a:solidFill>
              <a:latin typeface="Arial" charset="0"/>
            </a:endParaRPr>
          </a:p>
        </p:txBody>
      </p:sp>
      <p:sp>
        <p:nvSpPr>
          <p:cNvPr id="130051" name="Rectangle 3"/>
          <p:cNvSpPr>
            <a:spLocks noGrp="1" noChangeArrowheads="1"/>
          </p:cNvSpPr>
          <p:nvPr>
            <p:ph type="body" idx="1"/>
          </p:nvPr>
        </p:nvSpPr>
        <p:spPr>
          <a:xfrm>
            <a:off x="685800" y="1066800"/>
            <a:ext cx="7772400" cy="4114800"/>
          </a:xfrm>
        </p:spPr>
        <p:txBody>
          <a:bodyPr>
            <a:normAutofit/>
          </a:bodyPr>
          <a:lstStyle/>
          <a:p>
            <a:pPr>
              <a:lnSpc>
                <a:spcPct val="90000"/>
              </a:lnSpc>
              <a:buFont typeface="Wingdings" pitchFamily="2" charset="2"/>
              <a:buChar char="Ø"/>
            </a:pPr>
            <a:r>
              <a:rPr lang="en-US" sz="2800" dirty="0">
                <a:solidFill>
                  <a:srgbClr val="3333FF"/>
                </a:solidFill>
                <a:latin typeface="Arial" charset="0"/>
              </a:rPr>
              <a:t>What is the relationship between training and performance?</a:t>
            </a:r>
          </a:p>
          <a:p>
            <a:pPr>
              <a:lnSpc>
                <a:spcPct val="90000"/>
              </a:lnSpc>
              <a:buFont typeface="Wingdings" pitchFamily="2" charset="2"/>
              <a:buChar char="Ø"/>
            </a:pPr>
            <a:endParaRPr lang="en-US" sz="2800" dirty="0">
              <a:solidFill>
                <a:srgbClr val="3333FF"/>
              </a:solidFill>
              <a:latin typeface="Arial" charset="0"/>
            </a:endParaRPr>
          </a:p>
          <a:p>
            <a:pPr>
              <a:lnSpc>
                <a:spcPct val="90000"/>
              </a:lnSpc>
              <a:buFont typeface="Wingdings" pitchFamily="2" charset="2"/>
              <a:buChar char="Ø"/>
            </a:pPr>
            <a:r>
              <a:rPr lang="en-US" sz="2800" dirty="0">
                <a:solidFill>
                  <a:srgbClr val="3333FF"/>
                </a:solidFill>
                <a:latin typeface="Arial" charset="0"/>
              </a:rPr>
              <a:t>What is your best tip for training and developing others to be the best they can be?</a:t>
            </a:r>
          </a:p>
          <a:p>
            <a:pPr>
              <a:lnSpc>
                <a:spcPct val="90000"/>
              </a:lnSpc>
              <a:buFont typeface="Wingdings" pitchFamily="2" charset="2"/>
              <a:buChar char="Ø"/>
            </a:pPr>
            <a:endParaRPr lang="en-US" sz="2800" dirty="0">
              <a:solidFill>
                <a:srgbClr val="3333FF"/>
              </a:solidFill>
              <a:latin typeface="Arial" charset="0"/>
            </a:endParaRPr>
          </a:p>
          <a:p>
            <a:pPr>
              <a:lnSpc>
                <a:spcPct val="90000"/>
              </a:lnSpc>
              <a:buFont typeface="Wingdings" pitchFamily="2" charset="2"/>
              <a:buChar char="Ø"/>
            </a:pPr>
            <a:r>
              <a:rPr lang="en-US" sz="2800" dirty="0">
                <a:solidFill>
                  <a:srgbClr val="3333FF"/>
                </a:solidFill>
                <a:latin typeface="Arial" charset="0"/>
              </a:rPr>
              <a:t>What motivates you to do a good job as a trainer/educator?</a:t>
            </a:r>
          </a:p>
          <a:p>
            <a:pPr>
              <a:lnSpc>
                <a:spcPct val="90000"/>
              </a:lnSpc>
              <a:buFont typeface="Wingdings" pitchFamily="2" charset="2"/>
              <a:buChar char="Ø"/>
            </a:pPr>
            <a:endParaRPr lang="en-US" sz="2800" dirty="0">
              <a:solidFill>
                <a:srgbClr val="3333FF"/>
              </a:solidFill>
              <a:latin typeface="Arial" charset="0"/>
            </a:endParaRPr>
          </a:p>
          <a:p>
            <a:pPr eaLnBrk="1" hangingPunct="1">
              <a:lnSpc>
                <a:spcPct val="90000"/>
              </a:lnSpc>
              <a:buFont typeface="Wingdings" pitchFamily="2" charset="2"/>
              <a:buChar char="Ø"/>
            </a:pPr>
            <a:endParaRPr lang="en-US" sz="2800" dirty="0">
              <a:solidFill>
                <a:srgbClr val="009900"/>
              </a:solidFill>
              <a:latin typeface="Arial" charset="0"/>
            </a:endParaRPr>
          </a:p>
        </p:txBody>
      </p:sp>
      <p:sp>
        <p:nvSpPr>
          <p:cNvPr id="3" name="Rectangle 2"/>
          <p:cNvSpPr/>
          <p:nvPr/>
        </p:nvSpPr>
        <p:spPr>
          <a:xfrm>
            <a:off x="7924800" y="6096000"/>
            <a:ext cx="269626"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Tree>
    <p:extLst>
      <p:ext uri="{BB962C8B-B14F-4D97-AF65-F5344CB8AC3E}">
        <p14:creationId xmlns:p14="http://schemas.microsoft.com/office/powerpoint/2010/main" val="276547728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anim calcmode="lin" valueType="num">
                                      <p:cBhvr additive="base">
                                        <p:cTn id="7" dur="500" fill="hold"/>
                                        <p:tgtEl>
                                          <p:spTgt spid="1300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00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0051">
                                            <p:txEl>
                                              <p:pRg st="2" end="2"/>
                                            </p:txEl>
                                          </p:spTgt>
                                        </p:tgtEl>
                                        <p:attrNameLst>
                                          <p:attrName>style.visibility</p:attrName>
                                        </p:attrNameLst>
                                      </p:cBhvr>
                                      <p:to>
                                        <p:strVal val="visible"/>
                                      </p:to>
                                    </p:set>
                                    <p:anim calcmode="lin" valueType="num">
                                      <p:cBhvr additive="base">
                                        <p:cTn id="13" dur="500" fill="hold"/>
                                        <p:tgtEl>
                                          <p:spTgt spid="13005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00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0051">
                                            <p:txEl>
                                              <p:pRg st="4" end="4"/>
                                            </p:txEl>
                                          </p:spTgt>
                                        </p:tgtEl>
                                        <p:attrNameLst>
                                          <p:attrName>style.visibility</p:attrName>
                                        </p:attrNameLst>
                                      </p:cBhvr>
                                      <p:to>
                                        <p:strVal val="visible"/>
                                      </p:to>
                                    </p:set>
                                    <p:anim calcmode="lin" valueType="num">
                                      <p:cBhvr additive="base">
                                        <p:cTn id="19" dur="500" fill="hold"/>
                                        <p:tgtEl>
                                          <p:spTgt spid="13005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005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a:defRPr/>
            </a:pPr>
            <a:r>
              <a:rPr lang="en-US" sz="4000" dirty="0">
                <a:solidFill>
                  <a:srgbClr val="3333FF"/>
                </a:solidFill>
                <a:latin typeface="Arial Black" panose="020B0A04020102020204" pitchFamily="34" charset="0"/>
              </a:rPr>
              <a:t>Learning</a:t>
            </a:r>
            <a:r>
              <a:rPr lang="en-US" dirty="0">
                <a:solidFill>
                  <a:srgbClr val="3333FF"/>
                </a:solidFill>
                <a:effectLst>
                  <a:outerShdw blurRad="38100" dist="38100" dir="2700000" algn="tl">
                    <a:srgbClr val="FFFFFF"/>
                  </a:outerShdw>
                </a:effectLst>
                <a:latin typeface="Arial Black" panose="020B0A04020102020204" pitchFamily="34" charset="0"/>
              </a:rPr>
              <a:t> </a:t>
            </a:r>
            <a:r>
              <a:rPr lang="en-US" sz="4000" dirty="0">
                <a:solidFill>
                  <a:srgbClr val="3333FF"/>
                </a:solidFill>
                <a:latin typeface="Arial Black" panose="020B0A04020102020204" pitchFamily="34" charset="0"/>
              </a:rPr>
              <a:t>Hierarchy</a:t>
            </a:r>
          </a:p>
        </p:txBody>
      </p:sp>
      <p:sp>
        <p:nvSpPr>
          <p:cNvPr id="123907" name="Rectangle 3"/>
          <p:cNvSpPr>
            <a:spLocks noGrp="1" noChangeArrowheads="1"/>
          </p:cNvSpPr>
          <p:nvPr>
            <p:ph type="body" idx="1"/>
          </p:nvPr>
        </p:nvSpPr>
        <p:spPr>
          <a:xfrm>
            <a:off x="685800" y="1447800"/>
            <a:ext cx="7772400" cy="4648200"/>
          </a:xfrm>
        </p:spPr>
        <p:txBody>
          <a:bodyPr/>
          <a:lstStyle/>
          <a:p>
            <a:pPr marL="0" indent="0">
              <a:buFontTx/>
              <a:buNone/>
            </a:pPr>
            <a:r>
              <a:rPr lang="en-US" altLang="en-US" dirty="0">
                <a:solidFill>
                  <a:srgbClr val="3333FF"/>
                </a:solidFill>
                <a:latin typeface="Arial" panose="020B0604020202020204" pitchFamily="34" charset="0"/>
                <a:cs typeface="Arial" panose="020B0604020202020204" pitchFamily="34" charset="0"/>
              </a:rPr>
              <a:t>Bloom’s Taxonomy (Cognitive Domain) </a:t>
            </a:r>
          </a:p>
        </p:txBody>
      </p:sp>
      <p:sp>
        <p:nvSpPr>
          <p:cNvPr id="123908" name="AutoShape 4"/>
          <p:cNvSpPr>
            <a:spLocks noChangeArrowheads="1"/>
          </p:cNvSpPr>
          <p:nvPr/>
        </p:nvSpPr>
        <p:spPr bwMode="auto">
          <a:xfrm>
            <a:off x="3048000" y="4876800"/>
            <a:ext cx="4267200" cy="685800"/>
          </a:xfrm>
          <a:prstGeom prst="cube">
            <a:avLst>
              <a:gd name="adj" fmla="val 25000"/>
            </a:avLst>
          </a:prstGeom>
          <a:solidFill>
            <a:srgbClr val="FF99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a:buFontTx/>
              <a:buNone/>
            </a:pPr>
            <a:r>
              <a:rPr lang="en-US" altLang="en-US" sz="2000" b="1">
                <a:solidFill>
                  <a:schemeClr val="bg1"/>
                </a:solidFill>
              </a:rPr>
              <a:t>Knowledge</a:t>
            </a:r>
            <a:endParaRPr lang="en-US" altLang="en-US"/>
          </a:p>
        </p:txBody>
      </p:sp>
      <p:sp>
        <p:nvSpPr>
          <p:cNvPr id="123909" name="AutoShape 5"/>
          <p:cNvSpPr>
            <a:spLocks noChangeArrowheads="1"/>
          </p:cNvSpPr>
          <p:nvPr/>
        </p:nvSpPr>
        <p:spPr bwMode="auto">
          <a:xfrm>
            <a:off x="3505200" y="4343400"/>
            <a:ext cx="3810000" cy="685800"/>
          </a:xfrm>
          <a:prstGeom prst="cube">
            <a:avLst>
              <a:gd name="adj" fmla="val 25000"/>
            </a:avLst>
          </a:prstGeom>
          <a:solidFill>
            <a:srgbClr val="99CC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a:buFontTx/>
              <a:buNone/>
            </a:pPr>
            <a:r>
              <a:rPr lang="en-US" altLang="en-US" sz="2000" b="1">
                <a:solidFill>
                  <a:schemeClr val="bg1"/>
                </a:solidFill>
              </a:rPr>
              <a:t>Comprehension</a:t>
            </a:r>
          </a:p>
        </p:txBody>
      </p:sp>
      <p:sp>
        <p:nvSpPr>
          <p:cNvPr id="123910" name="AutoShape 6"/>
          <p:cNvSpPr>
            <a:spLocks noChangeArrowheads="1"/>
          </p:cNvSpPr>
          <p:nvPr/>
        </p:nvSpPr>
        <p:spPr bwMode="auto">
          <a:xfrm>
            <a:off x="3810000" y="3886200"/>
            <a:ext cx="3505200" cy="685800"/>
          </a:xfrm>
          <a:prstGeom prst="cube">
            <a:avLst>
              <a:gd name="adj" fmla="val 25000"/>
            </a:avLst>
          </a:prstGeom>
          <a:solidFill>
            <a:srgbClr val="0066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a:buFontTx/>
              <a:buNone/>
            </a:pPr>
            <a:r>
              <a:rPr lang="en-US" altLang="en-US" sz="2000" b="1">
                <a:solidFill>
                  <a:schemeClr val="bg1"/>
                </a:solidFill>
              </a:rPr>
              <a:t>Application</a:t>
            </a:r>
          </a:p>
        </p:txBody>
      </p:sp>
      <p:sp>
        <p:nvSpPr>
          <p:cNvPr id="123911" name="AutoShape 7"/>
          <p:cNvSpPr>
            <a:spLocks noChangeArrowheads="1"/>
          </p:cNvSpPr>
          <p:nvPr/>
        </p:nvSpPr>
        <p:spPr bwMode="auto">
          <a:xfrm>
            <a:off x="4191000" y="3429000"/>
            <a:ext cx="3124200" cy="685800"/>
          </a:xfrm>
          <a:prstGeom prst="cube">
            <a:avLst>
              <a:gd name="adj" fmla="val 25000"/>
            </a:avLst>
          </a:prstGeom>
          <a:solidFill>
            <a:srgbClr val="96969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a:buFontTx/>
              <a:buNone/>
            </a:pPr>
            <a:r>
              <a:rPr lang="en-US" altLang="en-US" sz="2000" b="1">
                <a:solidFill>
                  <a:schemeClr val="bg1"/>
                </a:solidFill>
              </a:rPr>
              <a:t>Analysis</a:t>
            </a:r>
          </a:p>
        </p:txBody>
      </p:sp>
      <p:sp>
        <p:nvSpPr>
          <p:cNvPr id="123912" name="AutoShape 8"/>
          <p:cNvSpPr>
            <a:spLocks noChangeArrowheads="1"/>
          </p:cNvSpPr>
          <p:nvPr/>
        </p:nvSpPr>
        <p:spPr bwMode="auto">
          <a:xfrm>
            <a:off x="4648200" y="2895600"/>
            <a:ext cx="2667000" cy="685800"/>
          </a:xfrm>
          <a:prstGeom prst="cube">
            <a:avLst>
              <a:gd name="adj" fmla="val 25000"/>
            </a:avLst>
          </a:prstGeom>
          <a:solidFill>
            <a:srgbClr val="66CC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a:buFontTx/>
              <a:buNone/>
            </a:pPr>
            <a:r>
              <a:rPr lang="en-US" altLang="en-US" sz="2000" b="1">
                <a:solidFill>
                  <a:schemeClr val="bg1"/>
                </a:solidFill>
              </a:rPr>
              <a:t>Synthesis</a:t>
            </a:r>
          </a:p>
        </p:txBody>
      </p:sp>
      <p:sp>
        <p:nvSpPr>
          <p:cNvPr id="123913" name="AutoShape 9"/>
          <p:cNvSpPr>
            <a:spLocks noChangeArrowheads="1"/>
          </p:cNvSpPr>
          <p:nvPr/>
        </p:nvSpPr>
        <p:spPr bwMode="auto">
          <a:xfrm>
            <a:off x="5029200" y="2382838"/>
            <a:ext cx="2286000" cy="685800"/>
          </a:xfrm>
          <a:prstGeom prst="cube">
            <a:avLst>
              <a:gd name="adj" fmla="val 25000"/>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a:buFontTx/>
              <a:buNone/>
            </a:pPr>
            <a:r>
              <a:rPr lang="en-US" altLang="en-US" sz="1800" b="1">
                <a:solidFill>
                  <a:schemeClr val="bg1"/>
                </a:solidFill>
              </a:rPr>
              <a:t>Evaluation</a:t>
            </a:r>
          </a:p>
        </p:txBody>
      </p:sp>
      <p:sp>
        <p:nvSpPr>
          <p:cNvPr id="123914" name="Text Box 10"/>
          <p:cNvSpPr txBox="1">
            <a:spLocks noChangeArrowheads="1"/>
          </p:cNvSpPr>
          <p:nvPr/>
        </p:nvSpPr>
        <p:spPr bwMode="auto">
          <a:xfrm>
            <a:off x="1524000" y="2654300"/>
            <a:ext cx="4038600" cy="268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spcBef>
                <a:spcPct val="50000"/>
              </a:spcBef>
              <a:spcAft>
                <a:spcPct val="25000"/>
              </a:spcAft>
              <a:buFontTx/>
              <a:buNone/>
            </a:pPr>
            <a:r>
              <a:rPr lang="en-US" altLang="en-US" sz="1800" b="1" dirty="0"/>
              <a:t>                                 Redesign</a:t>
            </a:r>
          </a:p>
          <a:p>
            <a:pPr eaLnBrk="1" hangingPunct="1">
              <a:spcBef>
                <a:spcPct val="50000"/>
              </a:spcBef>
              <a:spcAft>
                <a:spcPct val="35000"/>
              </a:spcAft>
              <a:buFontTx/>
              <a:buNone/>
            </a:pPr>
            <a:r>
              <a:rPr lang="en-US" altLang="en-US" sz="1800" b="1" dirty="0"/>
              <a:t>                            Optimize</a:t>
            </a:r>
          </a:p>
          <a:p>
            <a:pPr eaLnBrk="1" hangingPunct="1">
              <a:spcBef>
                <a:spcPct val="50000"/>
              </a:spcBef>
              <a:spcAft>
                <a:spcPct val="35000"/>
              </a:spcAft>
              <a:buFontTx/>
              <a:buNone/>
            </a:pPr>
            <a:r>
              <a:rPr lang="en-US" altLang="en-US" sz="1800" b="1" dirty="0"/>
              <a:t>             Problem Solve</a:t>
            </a:r>
          </a:p>
          <a:p>
            <a:pPr eaLnBrk="1" hangingPunct="1">
              <a:spcBef>
                <a:spcPct val="50000"/>
              </a:spcBef>
              <a:spcAft>
                <a:spcPct val="25000"/>
              </a:spcAft>
              <a:buFontTx/>
              <a:buNone/>
            </a:pPr>
            <a:r>
              <a:rPr lang="en-US" altLang="en-US" sz="1800" b="1" dirty="0"/>
              <a:t>        Apply, Predict</a:t>
            </a:r>
          </a:p>
          <a:p>
            <a:pPr eaLnBrk="1" hangingPunct="1">
              <a:spcBef>
                <a:spcPct val="50000"/>
              </a:spcBef>
              <a:spcAft>
                <a:spcPct val="25000"/>
              </a:spcAft>
              <a:buFontTx/>
              <a:buNone/>
            </a:pPr>
            <a:r>
              <a:rPr lang="en-US" altLang="en-US" sz="1800" b="1" dirty="0"/>
              <a:t>     Correlate</a:t>
            </a:r>
          </a:p>
          <a:p>
            <a:pPr eaLnBrk="1" hangingPunct="1">
              <a:spcBef>
                <a:spcPct val="50000"/>
              </a:spcBef>
              <a:spcAft>
                <a:spcPct val="25000"/>
              </a:spcAft>
              <a:buFontTx/>
              <a:buNone/>
            </a:pPr>
            <a:r>
              <a:rPr lang="en-US" altLang="en-US" sz="1800" b="1" dirty="0"/>
              <a:t>Recognize</a:t>
            </a:r>
          </a:p>
        </p:txBody>
      </p:sp>
      <p:sp>
        <p:nvSpPr>
          <p:cNvPr id="49163" name="Slide Number Placeholder 1"/>
          <p:cNvSpPr>
            <a:spLocks noGrp="1"/>
          </p:cNvSpPr>
          <p:nvPr>
            <p:ph type="sldNum" sz="quarter" idx="10"/>
          </p:nvPr>
        </p:nvSpPr>
        <p:spPr>
          <a:noFill/>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fld id="{5B823321-5BDC-42FF-96BA-92AA7A2F1A20}" type="slidenum">
              <a:rPr lang="en-US" altLang="en-US" sz="1400" smtClean="0">
                <a:solidFill>
                  <a:schemeClr val="bg2"/>
                </a:solidFill>
              </a:rPr>
              <a:pPr eaLnBrk="1" hangingPunct="1"/>
              <a:t>8</a:t>
            </a:fld>
            <a:endParaRPr lang="en-US" altLang="en-US" sz="1400">
              <a:solidFill>
                <a:schemeClr val="bg2"/>
              </a:solidFill>
            </a:endParaRPr>
          </a:p>
        </p:txBody>
      </p:sp>
      <p:sp>
        <p:nvSpPr>
          <p:cNvPr id="3" name="Rectangle 2"/>
          <p:cNvSpPr/>
          <p:nvPr/>
        </p:nvSpPr>
        <p:spPr>
          <a:xfrm>
            <a:off x="7924800" y="6172200"/>
            <a:ext cx="269626"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Tree>
    <p:extLst>
      <p:ext uri="{BB962C8B-B14F-4D97-AF65-F5344CB8AC3E}">
        <p14:creationId xmlns:p14="http://schemas.microsoft.com/office/powerpoint/2010/main" val="637558939"/>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3907">
                                            <p:txEl>
                                              <p:pRg st="0" end="0"/>
                                            </p:txEl>
                                          </p:spTgt>
                                        </p:tgtEl>
                                        <p:attrNameLst>
                                          <p:attrName>style.visibility</p:attrName>
                                        </p:attrNameLst>
                                      </p:cBhvr>
                                      <p:to>
                                        <p:strVal val="visible"/>
                                      </p:to>
                                    </p:set>
                                    <p:animEffect transition="in" filter="dissolve">
                                      <p:cBhvr>
                                        <p:cTn id="7" dur="500"/>
                                        <p:tgtEl>
                                          <p:spTgt spid="123907">
                                            <p:txEl>
                                              <p:pRg st="0" end="0"/>
                                            </p:txEl>
                                          </p:spTgt>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23908"/>
                                        </p:tgtEl>
                                        <p:attrNameLst>
                                          <p:attrName>style.visibility</p:attrName>
                                        </p:attrNameLst>
                                      </p:cBhvr>
                                      <p:to>
                                        <p:strVal val="visible"/>
                                      </p:to>
                                    </p:set>
                                    <p:animEffect transition="in" filter="dissolve">
                                      <p:cBhvr>
                                        <p:cTn id="11" dur="1000"/>
                                        <p:tgtEl>
                                          <p:spTgt spid="123908"/>
                                        </p:tgtEl>
                                      </p:cBhvr>
                                    </p:animEffect>
                                  </p:childTnLst>
                                </p:cTn>
                              </p:par>
                            </p:childTnLst>
                          </p:cTn>
                        </p:par>
                        <p:par>
                          <p:cTn id="12" fill="hold" nodeType="afterGroup">
                            <p:stCondLst>
                              <p:cond delay="1500"/>
                            </p:stCondLst>
                            <p:childTnLst>
                              <p:par>
                                <p:cTn id="13" presetID="9" presetClass="entr" presetSubtype="0" fill="hold" grpId="0" nodeType="afterEffect">
                                  <p:stCondLst>
                                    <p:cond delay="0"/>
                                  </p:stCondLst>
                                  <p:childTnLst>
                                    <p:set>
                                      <p:cBhvr>
                                        <p:cTn id="14" dur="1" fill="hold">
                                          <p:stCondLst>
                                            <p:cond delay="0"/>
                                          </p:stCondLst>
                                        </p:cTn>
                                        <p:tgtEl>
                                          <p:spTgt spid="123909"/>
                                        </p:tgtEl>
                                        <p:attrNameLst>
                                          <p:attrName>style.visibility</p:attrName>
                                        </p:attrNameLst>
                                      </p:cBhvr>
                                      <p:to>
                                        <p:strVal val="visible"/>
                                      </p:to>
                                    </p:set>
                                    <p:animEffect transition="in" filter="dissolve">
                                      <p:cBhvr>
                                        <p:cTn id="15" dur="1000"/>
                                        <p:tgtEl>
                                          <p:spTgt spid="123909"/>
                                        </p:tgtEl>
                                      </p:cBhvr>
                                    </p:animEffect>
                                  </p:childTnLst>
                                </p:cTn>
                              </p:par>
                            </p:childTnLst>
                          </p:cTn>
                        </p:par>
                        <p:par>
                          <p:cTn id="16" fill="hold" nodeType="afterGroup">
                            <p:stCondLst>
                              <p:cond delay="2500"/>
                            </p:stCondLst>
                            <p:childTnLst>
                              <p:par>
                                <p:cTn id="17" presetID="9" presetClass="entr" presetSubtype="0" fill="hold" grpId="0" nodeType="afterEffect">
                                  <p:stCondLst>
                                    <p:cond delay="0"/>
                                  </p:stCondLst>
                                  <p:childTnLst>
                                    <p:set>
                                      <p:cBhvr>
                                        <p:cTn id="18" dur="1" fill="hold">
                                          <p:stCondLst>
                                            <p:cond delay="0"/>
                                          </p:stCondLst>
                                        </p:cTn>
                                        <p:tgtEl>
                                          <p:spTgt spid="123910"/>
                                        </p:tgtEl>
                                        <p:attrNameLst>
                                          <p:attrName>style.visibility</p:attrName>
                                        </p:attrNameLst>
                                      </p:cBhvr>
                                      <p:to>
                                        <p:strVal val="visible"/>
                                      </p:to>
                                    </p:set>
                                    <p:animEffect transition="in" filter="dissolve">
                                      <p:cBhvr>
                                        <p:cTn id="19" dur="1000"/>
                                        <p:tgtEl>
                                          <p:spTgt spid="123910"/>
                                        </p:tgtEl>
                                      </p:cBhvr>
                                    </p:animEffect>
                                  </p:childTnLst>
                                </p:cTn>
                              </p:par>
                            </p:childTnLst>
                          </p:cTn>
                        </p:par>
                        <p:par>
                          <p:cTn id="20" fill="hold" nodeType="afterGroup">
                            <p:stCondLst>
                              <p:cond delay="3500"/>
                            </p:stCondLst>
                            <p:childTnLst>
                              <p:par>
                                <p:cTn id="21" presetID="9" presetClass="entr" presetSubtype="0" fill="hold" grpId="0" nodeType="afterEffect">
                                  <p:stCondLst>
                                    <p:cond delay="0"/>
                                  </p:stCondLst>
                                  <p:childTnLst>
                                    <p:set>
                                      <p:cBhvr>
                                        <p:cTn id="22" dur="1" fill="hold">
                                          <p:stCondLst>
                                            <p:cond delay="0"/>
                                          </p:stCondLst>
                                        </p:cTn>
                                        <p:tgtEl>
                                          <p:spTgt spid="123911"/>
                                        </p:tgtEl>
                                        <p:attrNameLst>
                                          <p:attrName>style.visibility</p:attrName>
                                        </p:attrNameLst>
                                      </p:cBhvr>
                                      <p:to>
                                        <p:strVal val="visible"/>
                                      </p:to>
                                    </p:set>
                                    <p:animEffect transition="in" filter="dissolve">
                                      <p:cBhvr>
                                        <p:cTn id="23" dur="1000"/>
                                        <p:tgtEl>
                                          <p:spTgt spid="123911"/>
                                        </p:tgtEl>
                                      </p:cBhvr>
                                    </p:animEffect>
                                  </p:childTnLst>
                                </p:cTn>
                              </p:par>
                            </p:childTnLst>
                          </p:cTn>
                        </p:par>
                        <p:par>
                          <p:cTn id="24" fill="hold" nodeType="afterGroup">
                            <p:stCondLst>
                              <p:cond delay="4500"/>
                            </p:stCondLst>
                            <p:childTnLst>
                              <p:par>
                                <p:cTn id="25" presetID="9" presetClass="entr" presetSubtype="0" fill="hold" grpId="0" nodeType="afterEffect">
                                  <p:stCondLst>
                                    <p:cond delay="0"/>
                                  </p:stCondLst>
                                  <p:childTnLst>
                                    <p:set>
                                      <p:cBhvr>
                                        <p:cTn id="26" dur="1" fill="hold">
                                          <p:stCondLst>
                                            <p:cond delay="0"/>
                                          </p:stCondLst>
                                        </p:cTn>
                                        <p:tgtEl>
                                          <p:spTgt spid="123912"/>
                                        </p:tgtEl>
                                        <p:attrNameLst>
                                          <p:attrName>style.visibility</p:attrName>
                                        </p:attrNameLst>
                                      </p:cBhvr>
                                      <p:to>
                                        <p:strVal val="visible"/>
                                      </p:to>
                                    </p:set>
                                    <p:animEffect transition="in" filter="dissolve">
                                      <p:cBhvr>
                                        <p:cTn id="27" dur="1000"/>
                                        <p:tgtEl>
                                          <p:spTgt spid="123912"/>
                                        </p:tgtEl>
                                      </p:cBhvr>
                                    </p:animEffect>
                                  </p:childTnLst>
                                </p:cTn>
                              </p:par>
                            </p:childTnLst>
                          </p:cTn>
                        </p:par>
                        <p:par>
                          <p:cTn id="28" fill="hold" nodeType="afterGroup">
                            <p:stCondLst>
                              <p:cond delay="5500"/>
                            </p:stCondLst>
                            <p:childTnLst>
                              <p:par>
                                <p:cTn id="29" presetID="9" presetClass="entr" presetSubtype="0" fill="hold" grpId="0" nodeType="afterEffect">
                                  <p:stCondLst>
                                    <p:cond delay="0"/>
                                  </p:stCondLst>
                                  <p:childTnLst>
                                    <p:set>
                                      <p:cBhvr>
                                        <p:cTn id="30" dur="1" fill="hold">
                                          <p:stCondLst>
                                            <p:cond delay="0"/>
                                          </p:stCondLst>
                                        </p:cTn>
                                        <p:tgtEl>
                                          <p:spTgt spid="123913"/>
                                        </p:tgtEl>
                                        <p:attrNameLst>
                                          <p:attrName>style.visibility</p:attrName>
                                        </p:attrNameLst>
                                      </p:cBhvr>
                                      <p:to>
                                        <p:strVal val="visible"/>
                                      </p:to>
                                    </p:set>
                                    <p:animEffect transition="in" filter="dissolve">
                                      <p:cBhvr>
                                        <p:cTn id="31" dur="1000"/>
                                        <p:tgtEl>
                                          <p:spTgt spid="12391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nodeType="clickEffect">
                                  <p:stCondLst>
                                    <p:cond delay="0"/>
                                  </p:stCondLst>
                                  <p:childTnLst>
                                    <p:set>
                                      <p:cBhvr>
                                        <p:cTn id="35" dur="1" fill="hold">
                                          <p:stCondLst>
                                            <p:cond delay="0"/>
                                          </p:stCondLst>
                                        </p:cTn>
                                        <p:tgtEl>
                                          <p:spTgt spid="123914">
                                            <p:txEl>
                                              <p:pRg st="5" end="5"/>
                                            </p:txEl>
                                          </p:spTgt>
                                        </p:tgtEl>
                                        <p:attrNameLst>
                                          <p:attrName>style.visibility</p:attrName>
                                        </p:attrNameLst>
                                      </p:cBhvr>
                                      <p:to>
                                        <p:strVal val="visible"/>
                                      </p:to>
                                    </p:set>
                                    <p:animEffect transition="in" filter="dissolve">
                                      <p:cBhvr>
                                        <p:cTn id="36" dur="1000"/>
                                        <p:tgtEl>
                                          <p:spTgt spid="123914">
                                            <p:txEl>
                                              <p:pRg st="5" end="5"/>
                                            </p:txEl>
                                          </p:spTgt>
                                        </p:tgtEl>
                                      </p:cBhvr>
                                    </p:animEffect>
                                  </p:childTnLst>
                                </p:cTn>
                              </p:par>
                            </p:childTnLst>
                          </p:cTn>
                        </p:par>
                        <p:par>
                          <p:cTn id="37" fill="hold" nodeType="afterGroup">
                            <p:stCondLst>
                              <p:cond delay="1000"/>
                            </p:stCondLst>
                            <p:childTnLst>
                              <p:par>
                                <p:cTn id="38" presetID="9" presetClass="entr" presetSubtype="0" fill="hold" nodeType="afterEffect">
                                  <p:stCondLst>
                                    <p:cond delay="0"/>
                                  </p:stCondLst>
                                  <p:childTnLst>
                                    <p:set>
                                      <p:cBhvr>
                                        <p:cTn id="39" dur="1" fill="hold">
                                          <p:stCondLst>
                                            <p:cond delay="0"/>
                                          </p:stCondLst>
                                        </p:cTn>
                                        <p:tgtEl>
                                          <p:spTgt spid="123914">
                                            <p:txEl>
                                              <p:pRg st="4" end="4"/>
                                            </p:txEl>
                                          </p:spTgt>
                                        </p:tgtEl>
                                        <p:attrNameLst>
                                          <p:attrName>style.visibility</p:attrName>
                                        </p:attrNameLst>
                                      </p:cBhvr>
                                      <p:to>
                                        <p:strVal val="visible"/>
                                      </p:to>
                                    </p:set>
                                    <p:animEffect transition="in" filter="dissolve">
                                      <p:cBhvr>
                                        <p:cTn id="40" dur="1000"/>
                                        <p:tgtEl>
                                          <p:spTgt spid="123914">
                                            <p:txEl>
                                              <p:pRg st="4" end="4"/>
                                            </p:txEl>
                                          </p:spTgt>
                                        </p:tgtEl>
                                      </p:cBhvr>
                                    </p:animEffect>
                                  </p:childTnLst>
                                </p:cTn>
                              </p:par>
                            </p:childTnLst>
                          </p:cTn>
                        </p:par>
                        <p:par>
                          <p:cTn id="41" fill="hold" nodeType="afterGroup">
                            <p:stCondLst>
                              <p:cond delay="2000"/>
                            </p:stCondLst>
                            <p:childTnLst>
                              <p:par>
                                <p:cTn id="42" presetID="9" presetClass="entr" presetSubtype="0" fill="hold" nodeType="afterEffect">
                                  <p:stCondLst>
                                    <p:cond delay="0"/>
                                  </p:stCondLst>
                                  <p:childTnLst>
                                    <p:set>
                                      <p:cBhvr>
                                        <p:cTn id="43" dur="1" fill="hold">
                                          <p:stCondLst>
                                            <p:cond delay="0"/>
                                          </p:stCondLst>
                                        </p:cTn>
                                        <p:tgtEl>
                                          <p:spTgt spid="123914">
                                            <p:txEl>
                                              <p:pRg st="3" end="3"/>
                                            </p:txEl>
                                          </p:spTgt>
                                        </p:tgtEl>
                                        <p:attrNameLst>
                                          <p:attrName>style.visibility</p:attrName>
                                        </p:attrNameLst>
                                      </p:cBhvr>
                                      <p:to>
                                        <p:strVal val="visible"/>
                                      </p:to>
                                    </p:set>
                                    <p:animEffect transition="in" filter="dissolve">
                                      <p:cBhvr>
                                        <p:cTn id="44" dur="1000"/>
                                        <p:tgtEl>
                                          <p:spTgt spid="123914">
                                            <p:txEl>
                                              <p:pRg st="3" end="3"/>
                                            </p:txEl>
                                          </p:spTgt>
                                        </p:tgtEl>
                                      </p:cBhvr>
                                    </p:animEffect>
                                  </p:childTnLst>
                                </p:cTn>
                              </p:par>
                            </p:childTnLst>
                          </p:cTn>
                        </p:par>
                        <p:par>
                          <p:cTn id="45" fill="hold" nodeType="afterGroup">
                            <p:stCondLst>
                              <p:cond delay="3000"/>
                            </p:stCondLst>
                            <p:childTnLst>
                              <p:par>
                                <p:cTn id="46" presetID="9" presetClass="entr" presetSubtype="0" fill="hold" nodeType="afterEffect">
                                  <p:stCondLst>
                                    <p:cond delay="0"/>
                                  </p:stCondLst>
                                  <p:childTnLst>
                                    <p:set>
                                      <p:cBhvr>
                                        <p:cTn id="47" dur="1" fill="hold">
                                          <p:stCondLst>
                                            <p:cond delay="0"/>
                                          </p:stCondLst>
                                        </p:cTn>
                                        <p:tgtEl>
                                          <p:spTgt spid="123914">
                                            <p:txEl>
                                              <p:pRg st="2" end="2"/>
                                            </p:txEl>
                                          </p:spTgt>
                                        </p:tgtEl>
                                        <p:attrNameLst>
                                          <p:attrName>style.visibility</p:attrName>
                                        </p:attrNameLst>
                                      </p:cBhvr>
                                      <p:to>
                                        <p:strVal val="visible"/>
                                      </p:to>
                                    </p:set>
                                    <p:animEffect transition="in" filter="dissolve">
                                      <p:cBhvr>
                                        <p:cTn id="48" dur="1000"/>
                                        <p:tgtEl>
                                          <p:spTgt spid="123914">
                                            <p:txEl>
                                              <p:pRg st="2" end="2"/>
                                            </p:txEl>
                                          </p:spTgt>
                                        </p:tgtEl>
                                      </p:cBhvr>
                                    </p:animEffect>
                                  </p:childTnLst>
                                </p:cTn>
                              </p:par>
                            </p:childTnLst>
                          </p:cTn>
                        </p:par>
                        <p:par>
                          <p:cTn id="49" fill="hold" nodeType="afterGroup">
                            <p:stCondLst>
                              <p:cond delay="4000"/>
                            </p:stCondLst>
                            <p:childTnLst>
                              <p:par>
                                <p:cTn id="50" presetID="9" presetClass="entr" presetSubtype="0" fill="hold" nodeType="afterEffect">
                                  <p:stCondLst>
                                    <p:cond delay="0"/>
                                  </p:stCondLst>
                                  <p:childTnLst>
                                    <p:set>
                                      <p:cBhvr>
                                        <p:cTn id="51" dur="1" fill="hold">
                                          <p:stCondLst>
                                            <p:cond delay="0"/>
                                          </p:stCondLst>
                                        </p:cTn>
                                        <p:tgtEl>
                                          <p:spTgt spid="123914">
                                            <p:txEl>
                                              <p:pRg st="1" end="1"/>
                                            </p:txEl>
                                          </p:spTgt>
                                        </p:tgtEl>
                                        <p:attrNameLst>
                                          <p:attrName>style.visibility</p:attrName>
                                        </p:attrNameLst>
                                      </p:cBhvr>
                                      <p:to>
                                        <p:strVal val="visible"/>
                                      </p:to>
                                    </p:set>
                                    <p:animEffect transition="in" filter="dissolve">
                                      <p:cBhvr>
                                        <p:cTn id="52" dur="1000"/>
                                        <p:tgtEl>
                                          <p:spTgt spid="123914">
                                            <p:txEl>
                                              <p:pRg st="1" end="1"/>
                                            </p:txEl>
                                          </p:spTgt>
                                        </p:tgtEl>
                                      </p:cBhvr>
                                    </p:animEffect>
                                  </p:childTnLst>
                                </p:cTn>
                              </p:par>
                            </p:childTnLst>
                          </p:cTn>
                        </p:par>
                        <p:par>
                          <p:cTn id="53" fill="hold" nodeType="afterGroup">
                            <p:stCondLst>
                              <p:cond delay="5000"/>
                            </p:stCondLst>
                            <p:childTnLst>
                              <p:par>
                                <p:cTn id="54" presetID="9" presetClass="entr" presetSubtype="0" fill="hold" nodeType="afterEffect">
                                  <p:stCondLst>
                                    <p:cond delay="0"/>
                                  </p:stCondLst>
                                  <p:childTnLst>
                                    <p:set>
                                      <p:cBhvr>
                                        <p:cTn id="55" dur="1" fill="hold">
                                          <p:stCondLst>
                                            <p:cond delay="0"/>
                                          </p:stCondLst>
                                        </p:cTn>
                                        <p:tgtEl>
                                          <p:spTgt spid="123914">
                                            <p:txEl>
                                              <p:pRg st="0" end="0"/>
                                            </p:txEl>
                                          </p:spTgt>
                                        </p:tgtEl>
                                        <p:attrNameLst>
                                          <p:attrName>style.visibility</p:attrName>
                                        </p:attrNameLst>
                                      </p:cBhvr>
                                      <p:to>
                                        <p:strVal val="visible"/>
                                      </p:to>
                                    </p:set>
                                    <p:animEffect transition="in" filter="dissolve">
                                      <p:cBhvr>
                                        <p:cTn id="56" dur="1000"/>
                                        <p:tgtEl>
                                          <p:spTgt spid="1239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8" grpId="0" animBg="1"/>
      <p:bldP spid="123909" grpId="0" animBg="1"/>
      <p:bldP spid="123910" grpId="0" animBg="1"/>
      <p:bldP spid="123911" grpId="0" animBg="1"/>
      <p:bldP spid="123912" grpId="0" animBg="1"/>
      <p:bldP spid="1239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body" idx="1"/>
          </p:nvPr>
        </p:nvSpPr>
        <p:spPr/>
        <p:txBody>
          <a:bodyPr/>
          <a:lstStyle/>
          <a:p>
            <a:pPr>
              <a:buFontTx/>
              <a:buNone/>
            </a:pPr>
            <a:endParaRPr lang="en-US" altLang="en-US" dirty="0"/>
          </a:p>
        </p:txBody>
      </p:sp>
      <p:sp>
        <p:nvSpPr>
          <p:cNvPr id="124931" name="Text Box 3"/>
          <p:cNvSpPr txBox="1">
            <a:spLocks noChangeArrowheads="1"/>
          </p:cNvSpPr>
          <p:nvPr/>
        </p:nvSpPr>
        <p:spPr bwMode="auto">
          <a:xfrm>
            <a:off x="1447800" y="2819400"/>
            <a:ext cx="2554288" cy="757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spcBef>
                <a:spcPct val="50000"/>
              </a:spcBef>
              <a:buFontTx/>
              <a:buNone/>
            </a:pPr>
            <a:r>
              <a:rPr lang="en-US" altLang="en-US" i="1"/>
              <a:t>Critical Thinking -Proactive</a:t>
            </a:r>
          </a:p>
        </p:txBody>
      </p:sp>
      <p:sp>
        <p:nvSpPr>
          <p:cNvPr id="124932" name="Rectangle 4"/>
          <p:cNvSpPr>
            <a:spLocks noGrp="1" noChangeArrowheads="1"/>
          </p:cNvSpPr>
          <p:nvPr>
            <p:ph type="title"/>
          </p:nvPr>
        </p:nvSpPr>
        <p:spPr>
          <a:xfrm>
            <a:off x="341290" y="152400"/>
            <a:ext cx="7772400" cy="1096963"/>
          </a:xfrm>
        </p:spPr>
        <p:txBody>
          <a:bodyPr/>
          <a:lstStyle/>
          <a:p>
            <a:pPr>
              <a:defRPr/>
            </a:pPr>
            <a:r>
              <a:rPr lang="en-US" sz="4000" b="1" dirty="0">
                <a:solidFill>
                  <a:srgbClr val="3333FF"/>
                </a:solidFill>
                <a:latin typeface="Arial Black" panose="020B0A04020102020204" pitchFamily="34" charset="0"/>
              </a:rPr>
              <a:t>Learning</a:t>
            </a:r>
            <a:r>
              <a:rPr lang="en-US" b="1" dirty="0">
                <a:solidFill>
                  <a:srgbClr val="3333FF"/>
                </a:solidFill>
                <a:effectLst>
                  <a:outerShdw blurRad="38100" dist="38100" dir="2700000" algn="tl">
                    <a:srgbClr val="FFFFFF"/>
                  </a:outerShdw>
                </a:effectLst>
                <a:latin typeface="Arial Black" panose="020B0A04020102020204" pitchFamily="34" charset="0"/>
              </a:rPr>
              <a:t> </a:t>
            </a:r>
            <a:r>
              <a:rPr lang="en-US" sz="4000" b="1" dirty="0">
                <a:solidFill>
                  <a:srgbClr val="3333FF"/>
                </a:solidFill>
                <a:latin typeface="Arial Black" panose="020B0A04020102020204" pitchFamily="34" charset="0"/>
              </a:rPr>
              <a:t>Hierarchy</a:t>
            </a:r>
          </a:p>
        </p:txBody>
      </p:sp>
      <p:grpSp>
        <p:nvGrpSpPr>
          <p:cNvPr id="51205" name="Group 5"/>
          <p:cNvGrpSpPr>
            <a:grpSpLocks/>
          </p:cNvGrpSpPr>
          <p:nvPr/>
        </p:nvGrpSpPr>
        <p:grpSpPr bwMode="auto">
          <a:xfrm>
            <a:off x="3048000" y="2362200"/>
            <a:ext cx="4267200" cy="3200400"/>
            <a:chOff x="1920" y="1488"/>
            <a:chExt cx="2688" cy="2016"/>
          </a:xfrm>
        </p:grpSpPr>
        <p:sp>
          <p:nvSpPr>
            <p:cNvPr id="51212" name="AutoShape 6"/>
            <p:cNvSpPr>
              <a:spLocks noChangeArrowheads="1"/>
            </p:cNvSpPr>
            <p:nvPr/>
          </p:nvSpPr>
          <p:spPr bwMode="auto">
            <a:xfrm>
              <a:off x="1920" y="3072"/>
              <a:ext cx="2688" cy="432"/>
            </a:xfrm>
            <a:prstGeom prst="cube">
              <a:avLst>
                <a:gd name="adj" fmla="val 25000"/>
              </a:avLst>
            </a:prstGeom>
            <a:solidFill>
              <a:srgbClr val="FF99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a:buFontTx/>
                <a:buNone/>
              </a:pPr>
              <a:r>
                <a:rPr lang="en-US" altLang="en-US" sz="2000" b="1">
                  <a:solidFill>
                    <a:schemeClr val="bg1"/>
                  </a:solidFill>
                </a:rPr>
                <a:t>Recognize</a:t>
              </a:r>
              <a:endParaRPr lang="en-US" altLang="en-US"/>
            </a:p>
          </p:txBody>
        </p:sp>
        <p:sp>
          <p:nvSpPr>
            <p:cNvPr id="51213" name="AutoShape 7"/>
            <p:cNvSpPr>
              <a:spLocks noChangeArrowheads="1"/>
            </p:cNvSpPr>
            <p:nvPr/>
          </p:nvSpPr>
          <p:spPr bwMode="auto">
            <a:xfrm>
              <a:off x="2208" y="2736"/>
              <a:ext cx="2400" cy="432"/>
            </a:xfrm>
            <a:prstGeom prst="cube">
              <a:avLst>
                <a:gd name="adj" fmla="val 25000"/>
              </a:avLst>
            </a:prstGeom>
            <a:solidFill>
              <a:srgbClr val="99CC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a:buFontTx/>
                <a:buNone/>
              </a:pPr>
              <a:r>
                <a:rPr lang="en-US" altLang="en-US" sz="2000" b="1">
                  <a:solidFill>
                    <a:schemeClr val="bg1"/>
                  </a:solidFill>
                </a:rPr>
                <a:t>Correlate</a:t>
              </a:r>
            </a:p>
          </p:txBody>
        </p:sp>
        <p:sp>
          <p:nvSpPr>
            <p:cNvPr id="51214" name="AutoShape 8"/>
            <p:cNvSpPr>
              <a:spLocks noChangeArrowheads="1"/>
            </p:cNvSpPr>
            <p:nvPr/>
          </p:nvSpPr>
          <p:spPr bwMode="auto">
            <a:xfrm>
              <a:off x="2400" y="2448"/>
              <a:ext cx="2208" cy="432"/>
            </a:xfrm>
            <a:prstGeom prst="cube">
              <a:avLst>
                <a:gd name="adj" fmla="val 25000"/>
              </a:avLst>
            </a:prstGeom>
            <a:solidFill>
              <a:srgbClr val="0066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a:buFontTx/>
                <a:buNone/>
              </a:pPr>
              <a:r>
                <a:rPr lang="en-US" altLang="en-US" sz="2000" b="1">
                  <a:solidFill>
                    <a:schemeClr val="bg1"/>
                  </a:solidFill>
                </a:rPr>
                <a:t>Apply</a:t>
              </a:r>
            </a:p>
          </p:txBody>
        </p:sp>
        <p:sp>
          <p:nvSpPr>
            <p:cNvPr id="51215" name="AutoShape 9"/>
            <p:cNvSpPr>
              <a:spLocks noChangeArrowheads="1"/>
            </p:cNvSpPr>
            <p:nvPr/>
          </p:nvSpPr>
          <p:spPr bwMode="auto">
            <a:xfrm>
              <a:off x="2640" y="2160"/>
              <a:ext cx="1968" cy="432"/>
            </a:xfrm>
            <a:prstGeom prst="cube">
              <a:avLst>
                <a:gd name="adj" fmla="val 25000"/>
              </a:avLst>
            </a:prstGeom>
            <a:solidFill>
              <a:srgbClr val="96969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a:buFontTx/>
                <a:buNone/>
              </a:pPr>
              <a:r>
                <a:rPr lang="en-US" altLang="en-US" sz="2000" b="1">
                  <a:solidFill>
                    <a:schemeClr val="bg1"/>
                  </a:solidFill>
                </a:rPr>
                <a:t>Problem Solve</a:t>
              </a:r>
            </a:p>
          </p:txBody>
        </p:sp>
        <p:sp>
          <p:nvSpPr>
            <p:cNvPr id="51216" name="AutoShape 10"/>
            <p:cNvSpPr>
              <a:spLocks noChangeArrowheads="1"/>
            </p:cNvSpPr>
            <p:nvPr/>
          </p:nvSpPr>
          <p:spPr bwMode="auto">
            <a:xfrm>
              <a:off x="2928" y="1824"/>
              <a:ext cx="1680" cy="432"/>
            </a:xfrm>
            <a:prstGeom prst="cube">
              <a:avLst>
                <a:gd name="adj" fmla="val 25000"/>
              </a:avLst>
            </a:prstGeom>
            <a:solidFill>
              <a:srgbClr val="66CC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a:buFontTx/>
                <a:buNone/>
              </a:pPr>
              <a:r>
                <a:rPr lang="en-US" altLang="en-US" sz="2000" b="1">
                  <a:solidFill>
                    <a:schemeClr val="bg1"/>
                  </a:solidFill>
                </a:rPr>
                <a:t>Optimize</a:t>
              </a:r>
            </a:p>
          </p:txBody>
        </p:sp>
        <p:sp>
          <p:nvSpPr>
            <p:cNvPr id="51217" name="AutoShape 11"/>
            <p:cNvSpPr>
              <a:spLocks noChangeArrowheads="1"/>
            </p:cNvSpPr>
            <p:nvPr/>
          </p:nvSpPr>
          <p:spPr bwMode="auto">
            <a:xfrm>
              <a:off x="3168" y="1488"/>
              <a:ext cx="1440" cy="432"/>
            </a:xfrm>
            <a:prstGeom prst="cube">
              <a:avLst>
                <a:gd name="adj" fmla="val 25000"/>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a:buFontTx/>
                <a:buNone/>
              </a:pPr>
              <a:r>
                <a:rPr lang="en-US" altLang="en-US" sz="1800" b="1">
                  <a:solidFill>
                    <a:schemeClr val="bg1"/>
                  </a:solidFill>
                </a:rPr>
                <a:t>Redesign</a:t>
              </a:r>
            </a:p>
          </p:txBody>
        </p:sp>
      </p:grpSp>
      <p:sp>
        <p:nvSpPr>
          <p:cNvPr id="124940" name="AutoShape 12"/>
          <p:cNvSpPr>
            <a:spLocks noChangeArrowheads="1"/>
          </p:cNvSpPr>
          <p:nvPr/>
        </p:nvSpPr>
        <p:spPr bwMode="auto">
          <a:xfrm>
            <a:off x="7391400" y="4038600"/>
            <a:ext cx="914400" cy="457200"/>
          </a:xfrm>
          <a:prstGeom prst="leftArrow">
            <a:avLst>
              <a:gd name="adj1" fmla="val 50000"/>
              <a:gd name="adj2" fmla="val 50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endParaRPr lang="en-US" altLang="en-US"/>
          </a:p>
        </p:txBody>
      </p:sp>
      <p:sp>
        <p:nvSpPr>
          <p:cNvPr id="124941" name="Text Box 13"/>
          <p:cNvSpPr txBox="1">
            <a:spLocks noChangeArrowheads="1"/>
          </p:cNvSpPr>
          <p:nvPr/>
        </p:nvSpPr>
        <p:spPr bwMode="auto">
          <a:xfrm>
            <a:off x="1371600" y="3886200"/>
            <a:ext cx="1997075" cy="757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spcBef>
                <a:spcPct val="50000"/>
              </a:spcBef>
              <a:buFontTx/>
              <a:buNone/>
            </a:pPr>
            <a:r>
              <a:rPr lang="en-US" altLang="en-US" i="1"/>
              <a:t>Task Based -Reactive</a:t>
            </a:r>
          </a:p>
        </p:txBody>
      </p:sp>
      <p:sp>
        <p:nvSpPr>
          <p:cNvPr id="124942" name="Text Box 14"/>
          <p:cNvSpPr txBox="1">
            <a:spLocks noChangeArrowheads="1"/>
          </p:cNvSpPr>
          <p:nvPr/>
        </p:nvSpPr>
        <p:spPr bwMode="auto">
          <a:xfrm rot="-1144363">
            <a:off x="749435" y="321304"/>
            <a:ext cx="395101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FontTx/>
              <a:buNone/>
              <a:defRPr/>
            </a:pPr>
            <a:r>
              <a:rPr lang="en-US" sz="4000" b="1" dirty="0">
                <a:solidFill>
                  <a:srgbClr val="FF0000"/>
                </a:solidFill>
                <a:effectLst>
                  <a:outerShdw blurRad="38100" dist="38100" dir="2700000" algn="tl">
                    <a:srgbClr val="000000"/>
                  </a:outerShdw>
                </a:effectLst>
                <a:latin typeface="Arial Black" panose="020B0A04020102020204" pitchFamily="34" charset="0"/>
              </a:rPr>
              <a:t>Performance</a:t>
            </a:r>
          </a:p>
        </p:txBody>
      </p:sp>
      <p:sp>
        <p:nvSpPr>
          <p:cNvPr id="124943" name="AutoShape 15"/>
          <p:cNvSpPr>
            <a:spLocks noChangeArrowheads="1"/>
          </p:cNvSpPr>
          <p:nvPr/>
        </p:nvSpPr>
        <p:spPr bwMode="auto">
          <a:xfrm>
            <a:off x="7391400" y="4038600"/>
            <a:ext cx="914400" cy="457200"/>
          </a:xfrm>
          <a:prstGeom prst="leftArrow">
            <a:avLst>
              <a:gd name="adj1" fmla="val 50000"/>
              <a:gd name="adj2" fmla="val 50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endParaRPr lang="en-US" altLang="en-US"/>
          </a:p>
        </p:txBody>
      </p:sp>
      <p:sp>
        <p:nvSpPr>
          <p:cNvPr id="124944" name="AutoShape 16"/>
          <p:cNvSpPr>
            <a:spLocks noChangeArrowheads="1"/>
          </p:cNvSpPr>
          <p:nvPr/>
        </p:nvSpPr>
        <p:spPr bwMode="auto">
          <a:xfrm rot="5400000">
            <a:off x="7543800" y="3505200"/>
            <a:ext cx="609600" cy="457200"/>
          </a:xfrm>
          <a:prstGeom prst="leftArrow">
            <a:avLst>
              <a:gd name="adj1" fmla="val 50000"/>
              <a:gd name="adj2" fmla="val 33333"/>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endParaRPr lang="en-US" altLang="en-US"/>
          </a:p>
        </p:txBody>
      </p:sp>
      <p:sp>
        <p:nvSpPr>
          <p:cNvPr id="51211" name="Slide Number Placeholder 1"/>
          <p:cNvSpPr>
            <a:spLocks noGrp="1"/>
          </p:cNvSpPr>
          <p:nvPr>
            <p:ph type="sldNum" sz="quarter" idx="10"/>
          </p:nvPr>
        </p:nvSpPr>
        <p:spPr>
          <a:noFill/>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fld id="{86DC6543-11CA-4C77-B9F0-1EAA92E2A7DD}" type="slidenum">
              <a:rPr lang="en-US" altLang="en-US" sz="1400" smtClean="0">
                <a:solidFill>
                  <a:schemeClr val="bg2"/>
                </a:solidFill>
              </a:rPr>
              <a:pPr eaLnBrk="1" hangingPunct="1"/>
              <a:t>9</a:t>
            </a:fld>
            <a:endParaRPr lang="en-US" altLang="en-US" sz="1400">
              <a:solidFill>
                <a:schemeClr val="bg2"/>
              </a:solidFill>
            </a:endParaRPr>
          </a:p>
        </p:txBody>
      </p:sp>
      <p:sp>
        <p:nvSpPr>
          <p:cNvPr id="3" name="Rectangle 2"/>
          <p:cNvSpPr/>
          <p:nvPr/>
        </p:nvSpPr>
        <p:spPr>
          <a:xfrm>
            <a:off x="8153400" y="6172200"/>
            <a:ext cx="269626"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Tree>
    <p:extLst>
      <p:ext uri="{BB962C8B-B14F-4D97-AF65-F5344CB8AC3E}">
        <p14:creationId xmlns:p14="http://schemas.microsoft.com/office/powerpoint/2010/main" val="251122086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4940"/>
                                        </p:tgtEl>
                                        <p:attrNameLst>
                                          <p:attrName>style.visibility</p:attrName>
                                        </p:attrNameLst>
                                      </p:cBhvr>
                                      <p:to>
                                        <p:strVal val="visible"/>
                                      </p:to>
                                    </p:set>
                                    <p:animEffect transition="in" filter="dissolve">
                                      <p:cBhvr>
                                        <p:cTn id="7" dur="500"/>
                                        <p:tgtEl>
                                          <p:spTgt spid="124940"/>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2494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64" presetClass="path" presetSubtype="0" accel="50000" decel="50000" fill="hold" grpId="1" nodeType="clickEffect">
                                  <p:stCondLst>
                                    <p:cond delay="0"/>
                                  </p:stCondLst>
                                  <p:childTnLst>
                                    <p:animMotion origin="layout" path="M -3.33333E-6 -4.44444E-6 L -3.33333E-6 -0.14444 " pathEditMode="relative" rAng="0" ptsTypes="AA">
                                      <p:cBhvr>
                                        <p:cTn id="14" dur="2000" fill="hold"/>
                                        <p:tgtEl>
                                          <p:spTgt spid="124940"/>
                                        </p:tgtEl>
                                        <p:attrNameLst>
                                          <p:attrName>ppt_x</p:attrName>
                                          <p:attrName>ppt_y</p:attrName>
                                        </p:attrNameLst>
                                      </p:cBhvr>
                                      <p:rCtr x="0" y="-7222"/>
                                    </p:animMotion>
                                  </p:childTnLst>
                                </p:cTn>
                              </p:par>
                            </p:childTnLst>
                          </p:cTn>
                        </p:par>
                        <p:par>
                          <p:cTn id="15" fill="hold" nodeType="afterGroup">
                            <p:stCondLst>
                              <p:cond delay="2000"/>
                            </p:stCondLst>
                            <p:childTnLst>
                              <p:par>
                                <p:cTn id="16" presetID="9" presetClass="entr" presetSubtype="0" fill="hold" nodeType="afterEffect">
                                  <p:stCondLst>
                                    <p:cond delay="0"/>
                                  </p:stCondLst>
                                  <p:childTnLst>
                                    <p:set>
                                      <p:cBhvr>
                                        <p:cTn id="17" dur="1" fill="hold">
                                          <p:stCondLst>
                                            <p:cond delay="0"/>
                                          </p:stCondLst>
                                        </p:cTn>
                                        <p:tgtEl>
                                          <p:spTgt spid="124931">
                                            <p:txEl>
                                              <p:pRg st="0" end="0"/>
                                            </p:txEl>
                                          </p:spTgt>
                                        </p:tgtEl>
                                        <p:attrNameLst>
                                          <p:attrName>style.visibility</p:attrName>
                                        </p:attrNameLst>
                                      </p:cBhvr>
                                      <p:to>
                                        <p:strVal val="visible"/>
                                      </p:to>
                                    </p:set>
                                    <p:animEffect transition="in" filter="dissolve">
                                      <p:cBhvr>
                                        <p:cTn id="18" dur="500"/>
                                        <p:tgtEl>
                                          <p:spTgt spid="124931">
                                            <p:txEl>
                                              <p:pRg st="0" end="0"/>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24943"/>
                                        </p:tgtEl>
                                        <p:attrNameLst>
                                          <p:attrName>style.visibility</p:attrName>
                                        </p:attrNameLst>
                                      </p:cBhvr>
                                      <p:to>
                                        <p:strVal val="visible"/>
                                      </p:to>
                                    </p:set>
                                    <p:animEffect transition="in" filter="dissolve">
                                      <p:cBhvr>
                                        <p:cTn id="21" dur="500"/>
                                        <p:tgtEl>
                                          <p:spTgt spid="124943"/>
                                        </p:tgtEl>
                                      </p:cBhvr>
                                    </p:animEffect>
                                  </p:childTnLst>
                                </p:cTn>
                              </p:par>
                            </p:childTnLst>
                          </p:cTn>
                        </p:par>
                        <p:par>
                          <p:cTn id="22" fill="hold" nodeType="afterGroup">
                            <p:stCondLst>
                              <p:cond delay="2500"/>
                            </p:stCondLst>
                            <p:childTnLst>
                              <p:par>
                                <p:cTn id="23" presetID="9" presetClass="entr" presetSubtype="0" fill="hold" grpId="0" nodeType="afterEffect">
                                  <p:stCondLst>
                                    <p:cond delay="0"/>
                                  </p:stCondLst>
                                  <p:childTnLst>
                                    <p:set>
                                      <p:cBhvr>
                                        <p:cTn id="24" dur="1" fill="hold">
                                          <p:stCondLst>
                                            <p:cond delay="0"/>
                                          </p:stCondLst>
                                        </p:cTn>
                                        <p:tgtEl>
                                          <p:spTgt spid="124944"/>
                                        </p:tgtEl>
                                        <p:attrNameLst>
                                          <p:attrName>style.visibility</p:attrName>
                                        </p:attrNameLst>
                                      </p:cBhvr>
                                      <p:to>
                                        <p:strVal val="visible"/>
                                      </p:to>
                                    </p:set>
                                    <p:animEffect transition="in" filter="dissolve">
                                      <p:cBhvr>
                                        <p:cTn id="25" dur="500"/>
                                        <p:tgtEl>
                                          <p:spTgt spid="12494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249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40" grpId="0" animBg="1"/>
      <p:bldP spid="124940" grpId="1" animBg="1"/>
      <p:bldP spid="124941" grpId="0"/>
      <p:bldP spid="124942" grpId="0"/>
      <p:bldP spid="124943" grpId="0" animBg="1"/>
      <p:bldP spid="12494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04800" y="228600"/>
            <a:ext cx="8382000" cy="990600"/>
          </a:xfrm>
        </p:spPr>
        <p:txBody>
          <a:bodyPr>
            <a:normAutofit fontScale="90000"/>
          </a:bodyPr>
          <a:lstStyle/>
          <a:p>
            <a:pPr eaLnBrk="1" hangingPunct="1"/>
            <a:r>
              <a:rPr lang="en-US" sz="4000" b="1" dirty="0">
                <a:solidFill>
                  <a:srgbClr val="3333FF"/>
                </a:solidFill>
                <a:latin typeface="Arial Black" pitchFamily="34" charset="0"/>
              </a:rPr>
              <a:t>Best Instructor/Trainer</a:t>
            </a:r>
            <a:br>
              <a:rPr lang="en-US" sz="4000" dirty="0">
                <a:solidFill>
                  <a:srgbClr val="3333FF"/>
                </a:solidFill>
                <a:latin typeface="Arial Black" pitchFamily="34" charset="0"/>
              </a:rPr>
            </a:br>
            <a:endParaRPr lang="en-US" sz="3400" dirty="0">
              <a:solidFill>
                <a:srgbClr val="3333FF"/>
              </a:solidFill>
              <a:latin typeface="Arial" charset="0"/>
            </a:endParaRPr>
          </a:p>
        </p:txBody>
      </p:sp>
      <p:sp>
        <p:nvSpPr>
          <p:cNvPr id="130051" name="Rectangle 3"/>
          <p:cNvSpPr>
            <a:spLocks noGrp="1" noChangeArrowheads="1"/>
          </p:cNvSpPr>
          <p:nvPr>
            <p:ph type="body" idx="1"/>
          </p:nvPr>
        </p:nvSpPr>
        <p:spPr>
          <a:xfrm>
            <a:off x="685800" y="1066800"/>
            <a:ext cx="7772400" cy="4114800"/>
          </a:xfrm>
        </p:spPr>
        <p:txBody>
          <a:bodyPr>
            <a:normAutofit/>
          </a:bodyPr>
          <a:lstStyle/>
          <a:p>
            <a:pPr>
              <a:lnSpc>
                <a:spcPct val="90000"/>
              </a:lnSpc>
              <a:buFont typeface="Wingdings" pitchFamily="2" charset="2"/>
              <a:buChar char="Ø"/>
            </a:pPr>
            <a:r>
              <a:rPr lang="en-US" sz="2800" dirty="0">
                <a:solidFill>
                  <a:srgbClr val="3333FF"/>
                </a:solidFill>
                <a:latin typeface="Arial" charset="0"/>
              </a:rPr>
              <a:t>What are the characteristics of your best instructor or trainer </a:t>
            </a:r>
          </a:p>
          <a:p>
            <a:pPr>
              <a:lnSpc>
                <a:spcPct val="90000"/>
              </a:lnSpc>
              <a:buFont typeface="Wingdings" pitchFamily="2" charset="2"/>
              <a:buChar char="Ø"/>
            </a:pPr>
            <a:endParaRPr lang="en-US" sz="2800" dirty="0">
              <a:solidFill>
                <a:srgbClr val="3333FF"/>
              </a:solidFill>
              <a:latin typeface="Arial" charset="0"/>
            </a:endParaRPr>
          </a:p>
          <a:p>
            <a:pPr>
              <a:lnSpc>
                <a:spcPct val="90000"/>
              </a:lnSpc>
              <a:buFont typeface="Wingdings" pitchFamily="2" charset="2"/>
              <a:buChar char="Ø"/>
            </a:pPr>
            <a:r>
              <a:rPr lang="en-US" sz="2800" dirty="0">
                <a:solidFill>
                  <a:srgbClr val="3333FF"/>
                </a:solidFill>
                <a:latin typeface="Arial" charset="0"/>
              </a:rPr>
              <a:t>How did your best instructor or trainer impact your learning and development?</a:t>
            </a:r>
          </a:p>
          <a:p>
            <a:pPr>
              <a:lnSpc>
                <a:spcPct val="90000"/>
              </a:lnSpc>
              <a:buFont typeface="Wingdings" pitchFamily="2" charset="2"/>
              <a:buChar char="Ø"/>
            </a:pPr>
            <a:endParaRPr lang="en-US" sz="2800" dirty="0">
              <a:solidFill>
                <a:srgbClr val="3333FF"/>
              </a:solidFill>
              <a:latin typeface="Arial" charset="0"/>
            </a:endParaRPr>
          </a:p>
          <a:p>
            <a:pPr>
              <a:lnSpc>
                <a:spcPct val="90000"/>
              </a:lnSpc>
              <a:buFont typeface="Wingdings" pitchFamily="2" charset="2"/>
              <a:buChar char="Ø"/>
            </a:pPr>
            <a:r>
              <a:rPr lang="en-US" sz="2800" dirty="0">
                <a:solidFill>
                  <a:srgbClr val="3333FF"/>
                </a:solidFill>
                <a:latin typeface="Arial" charset="0"/>
              </a:rPr>
              <a:t>How did this experience impact your overall performance and career progression?</a:t>
            </a:r>
          </a:p>
          <a:p>
            <a:pPr>
              <a:lnSpc>
                <a:spcPct val="90000"/>
              </a:lnSpc>
              <a:buFont typeface="Wingdings" pitchFamily="2" charset="2"/>
              <a:buChar char="Ø"/>
            </a:pPr>
            <a:endParaRPr lang="en-US" sz="2800" dirty="0">
              <a:solidFill>
                <a:srgbClr val="3333FF"/>
              </a:solidFill>
              <a:latin typeface="Arial" charset="0"/>
            </a:endParaRPr>
          </a:p>
          <a:p>
            <a:pPr eaLnBrk="1" hangingPunct="1">
              <a:lnSpc>
                <a:spcPct val="90000"/>
              </a:lnSpc>
              <a:buFont typeface="Wingdings" pitchFamily="2" charset="2"/>
              <a:buChar char="Ø"/>
            </a:pPr>
            <a:endParaRPr lang="en-US" sz="2800" dirty="0">
              <a:solidFill>
                <a:srgbClr val="009900"/>
              </a:solidFill>
              <a:latin typeface="Arial" charset="0"/>
            </a:endParaRPr>
          </a:p>
        </p:txBody>
      </p:sp>
      <p:sp>
        <p:nvSpPr>
          <p:cNvPr id="3" name="Rectangle 2"/>
          <p:cNvSpPr/>
          <p:nvPr/>
        </p:nvSpPr>
        <p:spPr>
          <a:xfrm>
            <a:off x="7848600" y="6172200"/>
            <a:ext cx="354584"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Tree>
    <p:extLst>
      <p:ext uri="{BB962C8B-B14F-4D97-AF65-F5344CB8AC3E}">
        <p14:creationId xmlns:p14="http://schemas.microsoft.com/office/powerpoint/2010/main" val="96601318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anim calcmode="lin" valueType="num">
                                      <p:cBhvr additive="base">
                                        <p:cTn id="7" dur="500" fill="hold"/>
                                        <p:tgtEl>
                                          <p:spTgt spid="1300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00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0051">
                                            <p:txEl>
                                              <p:pRg st="2" end="2"/>
                                            </p:txEl>
                                          </p:spTgt>
                                        </p:tgtEl>
                                        <p:attrNameLst>
                                          <p:attrName>style.visibility</p:attrName>
                                        </p:attrNameLst>
                                      </p:cBhvr>
                                      <p:to>
                                        <p:strVal val="visible"/>
                                      </p:to>
                                    </p:set>
                                    <p:anim calcmode="lin" valueType="num">
                                      <p:cBhvr additive="base">
                                        <p:cTn id="13" dur="500" fill="hold"/>
                                        <p:tgtEl>
                                          <p:spTgt spid="13005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00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0051">
                                            <p:txEl>
                                              <p:pRg st="4" end="4"/>
                                            </p:txEl>
                                          </p:spTgt>
                                        </p:tgtEl>
                                        <p:attrNameLst>
                                          <p:attrName>style.visibility</p:attrName>
                                        </p:attrNameLst>
                                      </p:cBhvr>
                                      <p:to>
                                        <p:strVal val="visible"/>
                                      </p:to>
                                    </p:set>
                                    <p:anim calcmode="lin" valueType="num">
                                      <p:cBhvr additive="base">
                                        <p:cTn id="19" dur="500" fill="hold"/>
                                        <p:tgtEl>
                                          <p:spTgt spid="13005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005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8107" y="152400"/>
            <a:ext cx="8991600" cy="1031875"/>
          </a:xfrm>
        </p:spPr>
        <p:txBody>
          <a:bodyPr>
            <a:normAutofit/>
          </a:bodyPr>
          <a:lstStyle/>
          <a:p>
            <a:pPr>
              <a:defRPr/>
            </a:pPr>
            <a:r>
              <a:rPr lang="en-US" sz="4000" dirty="0">
                <a:solidFill>
                  <a:srgbClr val="3333FF"/>
                </a:solidFill>
                <a:latin typeface="Arial Black" panose="020B0A04020102020204" pitchFamily="34" charset="0"/>
              </a:rPr>
              <a:t>Training to Performance Steps</a:t>
            </a:r>
          </a:p>
        </p:txBody>
      </p:sp>
      <p:sp>
        <p:nvSpPr>
          <p:cNvPr id="130051" name="Rectangle 3"/>
          <p:cNvSpPr>
            <a:spLocks noGrp="1" noChangeArrowheads="1"/>
          </p:cNvSpPr>
          <p:nvPr>
            <p:ph type="body" idx="1"/>
          </p:nvPr>
        </p:nvSpPr>
        <p:spPr>
          <a:xfrm>
            <a:off x="617538" y="1462088"/>
            <a:ext cx="8069262" cy="5029200"/>
          </a:xfrm>
        </p:spPr>
        <p:txBody>
          <a:bodyPr/>
          <a:lstStyle/>
          <a:p>
            <a:pPr marL="344488" lvl="3" indent="-344488">
              <a:spcBef>
                <a:spcPts val="600"/>
              </a:spcBef>
              <a:spcAft>
                <a:spcPts val="600"/>
              </a:spcAft>
              <a:buClr>
                <a:srgbClr val="3333FF"/>
              </a:buClr>
              <a:buFont typeface="+mj-lt"/>
              <a:buAutoNum type="arabicPeriod"/>
            </a:pPr>
            <a:r>
              <a:rPr lang="en-US" altLang="en-US" sz="2800" dirty="0">
                <a:latin typeface="Brandon Grotesque Regular" pitchFamily="34" charset="0"/>
                <a:cs typeface="Arial" panose="020B0604020202020204" pitchFamily="34" charset="0"/>
              </a:rPr>
              <a:t> </a:t>
            </a:r>
            <a:r>
              <a:rPr lang="en-US" altLang="en-US" sz="2800" dirty="0">
                <a:solidFill>
                  <a:srgbClr val="3333FF"/>
                </a:solidFill>
                <a:latin typeface="Brandon Grotesque Regular" pitchFamily="34" charset="0"/>
                <a:cs typeface="Arial" panose="020B0604020202020204" pitchFamily="34" charset="0"/>
              </a:rPr>
              <a:t>Explain </a:t>
            </a:r>
            <a:r>
              <a:rPr lang="en-US" altLang="en-US" sz="2800" b="1" dirty="0">
                <a:solidFill>
                  <a:srgbClr val="FF0000"/>
                </a:solidFill>
                <a:latin typeface="Brandon Grotesque Regular" pitchFamily="34" charset="0"/>
                <a:cs typeface="Arial" panose="020B0604020202020204" pitchFamily="34" charset="0"/>
              </a:rPr>
              <a:t>WHY</a:t>
            </a:r>
            <a:r>
              <a:rPr lang="en-US" altLang="en-US" sz="2800" dirty="0">
                <a:solidFill>
                  <a:srgbClr val="3333FF"/>
                </a:solidFill>
                <a:latin typeface="Brandon Grotesque Regular" pitchFamily="34" charset="0"/>
                <a:cs typeface="Arial" panose="020B0604020202020204" pitchFamily="34" charset="0"/>
              </a:rPr>
              <a:t> it’s important to perform task</a:t>
            </a:r>
          </a:p>
          <a:p>
            <a:pPr marL="344488" lvl="3" indent="-344488">
              <a:spcBef>
                <a:spcPts val="600"/>
              </a:spcBef>
              <a:spcAft>
                <a:spcPts val="600"/>
              </a:spcAft>
              <a:buClr>
                <a:srgbClr val="3333FF"/>
              </a:buClr>
              <a:buFont typeface="+mj-lt"/>
              <a:buAutoNum type="arabicPeriod"/>
            </a:pPr>
            <a:r>
              <a:rPr lang="en-US" altLang="en-US" sz="2800" dirty="0">
                <a:solidFill>
                  <a:srgbClr val="3333FF"/>
                </a:solidFill>
                <a:latin typeface="Brandon Grotesque Regular" pitchFamily="34" charset="0"/>
                <a:cs typeface="Arial" panose="020B0604020202020204" pitchFamily="34" charset="0"/>
              </a:rPr>
              <a:t> Explain how to perform task</a:t>
            </a:r>
          </a:p>
          <a:p>
            <a:pPr marL="344488" lvl="3" indent="-344488">
              <a:spcBef>
                <a:spcPts val="600"/>
              </a:spcBef>
              <a:spcAft>
                <a:spcPts val="600"/>
              </a:spcAft>
              <a:buClr>
                <a:srgbClr val="3333FF"/>
              </a:buClr>
              <a:buFont typeface="+mj-lt"/>
              <a:buAutoNum type="arabicPeriod"/>
            </a:pPr>
            <a:r>
              <a:rPr lang="en-US" altLang="en-US" sz="2800" dirty="0">
                <a:solidFill>
                  <a:srgbClr val="3333FF"/>
                </a:solidFill>
                <a:latin typeface="Brandon Grotesque Regular" pitchFamily="34" charset="0"/>
                <a:cs typeface="Arial" panose="020B0604020202020204" pitchFamily="34" charset="0"/>
              </a:rPr>
              <a:t> Demonstrate how to perform task</a:t>
            </a:r>
          </a:p>
          <a:p>
            <a:pPr marL="344488" lvl="3" indent="-344488">
              <a:spcBef>
                <a:spcPts val="600"/>
              </a:spcBef>
              <a:spcAft>
                <a:spcPts val="600"/>
              </a:spcAft>
              <a:buClr>
                <a:srgbClr val="3333FF"/>
              </a:buClr>
              <a:buFont typeface="+mj-lt"/>
              <a:buAutoNum type="arabicPeriod"/>
            </a:pPr>
            <a:r>
              <a:rPr lang="en-US" altLang="en-US" sz="2800" dirty="0">
                <a:solidFill>
                  <a:srgbClr val="3333FF"/>
                </a:solidFill>
                <a:latin typeface="Brandon Grotesque Regular" pitchFamily="34" charset="0"/>
                <a:cs typeface="Arial" panose="020B0604020202020204" pitchFamily="34" charset="0"/>
              </a:rPr>
              <a:t> Have trainee tell you how to perform the task</a:t>
            </a:r>
          </a:p>
          <a:p>
            <a:pPr marL="344488" lvl="3" indent="-344488">
              <a:spcBef>
                <a:spcPts val="600"/>
              </a:spcBef>
              <a:spcAft>
                <a:spcPts val="600"/>
              </a:spcAft>
              <a:buClr>
                <a:srgbClr val="3333FF"/>
              </a:buClr>
              <a:buFont typeface="+mj-lt"/>
              <a:buAutoNum type="arabicPeriod"/>
            </a:pPr>
            <a:r>
              <a:rPr lang="en-US" altLang="en-US" sz="2800" dirty="0">
                <a:solidFill>
                  <a:srgbClr val="3333FF"/>
                </a:solidFill>
                <a:latin typeface="Brandon Grotesque Regular" pitchFamily="34" charset="0"/>
                <a:cs typeface="Arial" panose="020B0604020202020204" pitchFamily="34" charset="0"/>
              </a:rPr>
              <a:t> Have trainee demonstrate how to perform task</a:t>
            </a:r>
          </a:p>
        </p:txBody>
      </p:sp>
      <p:pic>
        <p:nvPicPr>
          <p:cNvPr id="1026" name="Picture 2" descr="C:\Users\Denny\AppData\Local\Microsoft\Windows\Temporary Internet Files\Content.IE5\DC12OTSM\MC900436153[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4495800"/>
            <a:ext cx="3429000" cy="21336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153400" y="6157984"/>
            <a:ext cx="343171"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Tree>
    <p:extLst>
      <p:ext uri="{BB962C8B-B14F-4D97-AF65-F5344CB8AC3E}">
        <p14:creationId xmlns:p14="http://schemas.microsoft.com/office/powerpoint/2010/main" val="204387497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anim calcmode="lin" valueType="num">
                                      <p:cBhvr additive="base">
                                        <p:cTn id="7" dur="500" fill="hold"/>
                                        <p:tgtEl>
                                          <p:spTgt spid="1300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00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0051">
                                            <p:txEl>
                                              <p:pRg st="1" end="1"/>
                                            </p:txEl>
                                          </p:spTgt>
                                        </p:tgtEl>
                                        <p:attrNameLst>
                                          <p:attrName>style.visibility</p:attrName>
                                        </p:attrNameLst>
                                      </p:cBhvr>
                                      <p:to>
                                        <p:strVal val="visible"/>
                                      </p:to>
                                    </p:set>
                                    <p:anim calcmode="lin" valueType="num">
                                      <p:cBhvr additive="base">
                                        <p:cTn id="13" dur="500" fill="hold"/>
                                        <p:tgtEl>
                                          <p:spTgt spid="1300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00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0051">
                                            <p:txEl>
                                              <p:pRg st="2" end="2"/>
                                            </p:txEl>
                                          </p:spTgt>
                                        </p:tgtEl>
                                        <p:attrNameLst>
                                          <p:attrName>style.visibility</p:attrName>
                                        </p:attrNameLst>
                                      </p:cBhvr>
                                      <p:to>
                                        <p:strVal val="visible"/>
                                      </p:to>
                                    </p:set>
                                    <p:anim calcmode="lin" valueType="num">
                                      <p:cBhvr additive="base">
                                        <p:cTn id="19" dur="500" fill="hold"/>
                                        <p:tgtEl>
                                          <p:spTgt spid="13005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00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0051">
                                            <p:txEl>
                                              <p:pRg st="3" end="3"/>
                                            </p:txEl>
                                          </p:spTgt>
                                        </p:tgtEl>
                                        <p:attrNameLst>
                                          <p:attrName>style.visibility</p:attrName>
                                        </p:attrNameLst>
                                      </p:cBhvr>
                                      <p:to>
                                        <p:strVal val="visible"/>
                                      </p:to>
                                    </p:set>
                                    <p:anim calcmode="lin" valueType="num">
                                      <p:cBhvr additive="base">
                                        <p:cTn id="25" dur="500" fill="hold"/>
                                        <p:tgtEl>
                                          <p:spTgt spid="13005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005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0051">
                                            <p:txEl>
                                              <p:pRg st="4" end="4"/>
                                            </p:txEl>
                                          </p:spTgt>
                                        </p:tgtEl>
                                        <p:attrNameLst>
                                          <p:attrName>style.visibility</p:attrName>
                                        </p:attrNameLst>
                                      </p:cBhvr>
                                      <p:to>
                                        <p:strVal val="visible"/>
                                      </p:to>
                                    </p:set>
                                    <p:anim calcmode="lin" valueType="num">
                                      <p:cBhvr additive="base">
                                        <p:cTn id="31" dur="500" fill="hold"/>
                                        <p:tgtEl>
                                          <p:spTgt spid="13005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005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p:cNvSpPr>
            <a:spLocks noGrp="1" noChangeArrowheads="1"/>
          </p:cNvSpPr>
          <p:nvPr>
            <p:ph type="title"/>
          </p:nvPr>
        </p:nvSpPr>
        <p:spPr>
          <a:xfrm>
            <a:off x="457200" y="152400"/>
            <a:ext cx="8229600" cy="1143000"/>
          </a:xfrm>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pPr eaLnBrk="1" hangingPunct="1">
              <a:defRPr/>
            </a:pPr>
            <a:r>
              <a:rPr lang="en-US" dirty="0">
                <a:solidFill>
                  <a:srgbClr val="3333FF"/>
                </a:solidFill>
                <a:latin typeface="Arial Black" panose="020B0A04020102020204" pitchFamily="34" charset="0"/>
              </a:rPr>
              <a:t>The Learning Cone Exercise</a:t>
            </a:r>
          </a:p>
        </p:txBody>
      </p:sp>
      <p:sp>
        <p:nvSpPr>
          <p:cNvPr id="83971" name="AutoShape 4"/>
          <p:cNvSpPr>
            <a:spLocks noChangeArrowheads="1"/>
          </p:cNvSpPr>
          <p:nvPr/>
        </p:nvSpPr>
        <p:spPr bwMode="auto">
          <a:xfrm flipV="1">
            <a:off x="1944688" y="1438275"/>
            <a:ext cx="5586412" cy="4964113"/>
          </a:xfrm>
          <a:prstGeom prst="triangle">
            <a:avLst>
              <a:gd name="adj" fmla="val 50000"/>
            </a:avLst>
          </a:prstGeom>
          <a:gradFill rotWithShape="1">
            <a:gsLst>
              <a:gs pos="0">
                <a:srgbClr val="5B5E65"/>
              </a:gs>
              <a:gs pos="100000">
                <a:srgbClr val="C4CBDA"/>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endParaRPr lang="en-US" altLang="en-US"/>
          </a:p>
        </p:txBody>
      </p:sp>
      <p:sp>
        <p:nvSpPr>
          <p:cNvPr id="83972" name="Rectangle 5"/>
          <p:cNvSpPr>
            <a:spLocks noChangeArrowheads="1"/>
          </p:cNvSpPr>
          <p:nvPr/>
        </p:nvSpPr>
        <p:spPr bwMode="auto">
          <a:xfrm>
            <a:off x="2273300" y="1498600"/>
            <a:ext cx="476885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00000"/>
              </a:lnSpc>
              <a:spcBef>
                <a:spcPct val="0"/>
              </a:spcBef>
              <a:buFontTx/>
              <a:buNone/>
            </a:pPr>
            <a:r>
              <a:rPr lang="en-US" altLang="en-US" b="1" dirty="0">
                <a:solidFill>
                  <a:srgbClr val="3333FF"/>
                </a:solidFill>
                <a:latin typeface="Haettenschweiler" pitchFamily="34" charset="0"/>
              </a:rPr>
              <a:t>How much we tend to remember?</a:t>
            </a:r>
          </a:p>
        </p:txBody>
      </p:sp>
      <p:grpSp>
        <p:nvGrpSpPr>
          <p:cNvPr id="36870" name="Group 6"/>
          <p:cNvGrpSpPr>
            <a:grpSpLocks/>
          </p:cNvGrpSpPr>
          <p:nvPr/>
        </p:nvGrpSpPr>
        <p:grpSpPr bwMode="auto">
          <a:xfrm>
            <a:off x="1322388" y="1906588"/>
            <a:ext cx="5853112" cy="4486275"/>
            <a:chOff x="641" y="1217"/>
            <a:chExt cx="3687" cy="2826"/>
          </a:xfrm>
        </p:grpSpPr>
        <p:sp>
          <p:nvSpPr>
            <p:cNvPr id="83998" name="AutoShape 7"/>
            <p:cNvSpPr>
              <a:spLocks noChangeArrowheads="1"/>
            </p:cNvSpPr>
            <p:nvPr/>
          </p:nvSpPr>
          <p:spPr bwMode="auto">
            <a:xfrm flipV="1">
              <a:off x="1249" y="1230"/>
              <a:ext cx="3079" cy="2813"/>
            </a:xfrm>
            <a:prstGeom prst="triangle">
              <a:avLst>
                <a:gd name="adj" fmla="val 50000"/>
              </a:avLst>
            </a:prstGeom>
            <a:solidFill>
              <a:srgbClr val="EB891B"/>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00000"/>
                </a:lnSpc>
                <a:spcBef>
                  <a:spcPct val="0"/>
                </a:spcBef>
                <a:buFontTx/>
                <a:buNone/>
              </a:pPr>
              <a:endParaRPr lang="en-US" altLang="en-US" sz="4000">
                <a:solidFill>
                  <a:schemeClr val="accent2"/>
                </a:solidFill>
                <a:latin typeface="Arial Black" pitchFamily="34" charset="0"/>
              </a:endParaRPr>
            </a:p>
          </p:txBody>
        </p:sp>
        <p:sp>
          <p:nvSpPr>
            <p:cNvPr id="83999" name="Text Box 8"/>
            <p:cNvSpPr txBox="1">
              <a:spLocks noChangeArrowheads="1"/>
            </p:cNvSpPr>
            <p:nvPr/>
          </p:nvSpPr>
          <p:spPr bwMode="auto">
            <a:xfrm>
              <a:off x="1569" y="1217"/>
              <a:ext cx="2401" cy="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25000"/>
                </a:lnSpc>
                <a:spcBef>
                  <a:spcPct val="0"/>
                </a:spcBef>
                <a:buFontTx/>
                <a:buNone/>
              </a:pPr>
              <a:r>
                <a:rPr lang="en-US" altLang="en-US" sz="1600" b="1" dirty="0">
                  <a:latin typeface="Arial Narrow" pitchFamily="34" charset="0"/>
                </a:rPr>
                <a:t>Doing the Real Experience</a:t>
              </a:r>
            </a:p>
            <a:p>
              <a:pPr algn="ctr" eaLnBrk="1" hangingPunct="1">
                <a:lnSpc>
                  <a:spcPct val="125000"/>
                </a:lnSpc>
                <a:spcBef>
                  <a:spcPct val="0"/>
                </a:spcBef>
                <a:buFontTx/>
                <a:buNone/>
              </a:pPr>
              <a:r>
                <a:rPr lang="en-US" altLang="en-US" sz="1600" b="1" dirty="0">
                  <a:latin typeface="Arial Narrow" pitchFamily="34" charset="0"/>
                </a:rPr>
                <a:t>Simulating the Real Experience</a:t>
              </a:r>
            </a:p>
            <a:p>
              <a:pPr algn="ctr" eaLnBrk="1" hangingPunct="1">
                <a:lnSpc>
                  <a:spcPct val="125000"/>
                </a:lnSpc>
                <a:spcBef>
                  <a:spcPct val="0"/>
                </a:spcBef>
                <a:buFontTx/>
                <a:buNone/>
              </a:pPr>
              <a:r>
                <a:rPr lang="en-US" altLang="en-US" sz="1600" b="1" dirty="0">
                  <a:latin typeface="Arial Narrow" pitchFamily="34" charset="0"/>
                </a:rPr>
                <a:t>Doing a Formal Presentation</a:t>
              </a:r>
            </a:p>
          </p:txBody>
        </p:sp>
        <p:sp>
          <p:nvSpPr>
            <p:cNvPr id="84000" name="Text Box 9"/>
            <p:cNvSpPr txBox="1">
              <a:spLocks noChangeArrowheads="1"/>
            </p:cNvSpPr>
            <p:nvPr/>
          </p:nvSpPr>
          <p:spPr bwMode="auto">
            <a:xfrm>
              <a:off x="641" y="1319"/>
              <a:ext cx="974"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lnSpc>
                  <a:spcPct val="80000"/>
                </a:lnSpc>
                <a:spcBef>
                  <a:spcPct val="0"/>
                </a:spcBef>
                <a:buFontTx/>
                <a:buNone/>
              </a:pPr>
              <a:endParaRPr lang="en-US" altLang="en-US" sz="1600">
                <a:solidFill>
                  <a:srgbClr val="EB891B"/>
                </a:solidFill>
                <a:latin typeface="Haettenschweiler" pitchFamily="34" charset="0"/>
              </a:endParaRPr>
            </a:p>
          </p:txBody>
        </p:sp>
      </p:grpSp>
      <p:grpSp>
        <p:nvGrpSpPr>
          <p:cNvPr id="36871" name="Group 10"/>
          <p:cNvGrpSpPr>
            <a:grpSpLocks/>
          </p:cNvGrpSpPr>
          <p:nvPr/>
        </p:nvGrpSpPr>
        <p:grpSpPr bwMode="auto">
          <a:xfrm>
            <a:off x="2868613" y="2933700"/>
            <a:ext cx="5226050" cy="3479800"/>
            <a:chOff x="1615" y="1864"/>
            <a:chExt cx="3292" cy="2192"/>
          </a:xfrm>
        </p:grpSpPr>
        <p:grpSp>
          <p:nvGrpSpPr>
            <p:cNvPr id="83994" name="Group 11"/>
            <p:cNvGrpSpPr>
              <a:grpSpLocks/>
            </p:cNvGrpSpPr>
            <p:nvPr/>
          </p:nvGrpSpPr>
          <p:grpSpPr bwMode="auto">
            <a:xfrm>
              <a:off x="1615" y="1864"/>
              <a:ext cx="2350" cy="2192"/>
              <a:chOff x="1615" y="1864"/>
              <a:chExt cx="2350" cy="2192"/>
            </a:xfrm>
          </p:grpSpPr>
          <p:sp>
            <p:nvSpPr>
              <p:cNvPr id="83996" name="AutoShape 12"/>
              <p:cNvSpPr>
                <a:spLocks noChangeArrowheads="1"/>
              </p:cNvSpPr>
              <p:nvPr/>
            </p:nvSpPr>
            <p:spPr bwMode="auto">
              <a:xfrm flipV="1">
                <a:off x="1615" y="1896"/>
                <a:ext cx="2350" cy="2160"/>
              </a:xfrm>
              <a:prstGeom prst="triangle">
                <a:avLst>
                  <a:gd name="adj" fmla="val 50000"/>
                </a:avLst>
              </a:prstGeom>
              <a:solidFill>
                <a:srgbClr val="E5683C"/>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00000"/>
                  </a:lnSpc>
                  <a:spcBef>
                    <a:spcPct val="0"/>
                  </a:spcBef>
                  <a:buFontTx/>
                  <a:buNone/>
                </a:pPr>
                <a:endParaRPr lang="en-US" altLang="en-US" sz="4000">
                  <a:solidFill>
                    <a:schemeClr val="accent2"/>
                  </a:solidFill>
                  <a:latin typeface="Arial Black" pitchFamily="34" charset="0"/>
                </a:endParaRPr>
              </a:p>
            </p:txBody>
          </p:sp>
          <p:sp>
            <p:nvSpPr>
              <p:cNvPr id="83997" name="Text Box 13"/>
              <p:cNvSpPr txBox="1">
                <a:spLocks noChangeArrowheads="1"/>
              </p:cNvSpPr>
              <p:nvPr/>
            </p:nvSpPr>
            <p:spPr bwMode="auto">
              <a:xfrm>
                <a:off x="2005" y="1864"/>
                <a:ext cx="1615" cy="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25000"/>
                  </a:lnSpc>
                  <a:spcBef>
                    <a:spcPct val="0"/>
                  </a:spcBef>
                  <a:buFontTx/>
                  <a:buNone/>
                </a:pPr>
                <a:r>
                  <a:rPr lang="en-US" altLang="en-US" sz="1600" b="1" dirty="0">
                    <a:latin typeface="Arial Narrow" pitchFamily="34" charset="0"/>
                  </a:rPr>
                  <a:t>Giving a Talk</a:t>
                </a:r>
              </a:p>
              <a:p>
                <a:pPr algn="ctr" eaLnBrk="1" hangingPunct="1">
                  <a:lnSpc>
                    <a:spcPct val="125000"/>
                  </a:lnSpc>
                  <a:spcBef>
                    <a:spcPct val="0"/>
                  </a:spcBef>
                  <a:buFontTx/>
                  <a:buNone/>
                </a:pPr>
                <a:r>
                  <a:rPr lang="en-US" altLang="en-US" sz="1600" b="1" dirty="0">
                    <a:latin typeface="Arial Narrow" pitchFamily="34" charset="0"/>
                  </a:rPr>
                  <a:t>Participating in a Discussion</a:t>
                </a:r>
              </a:p>
            </p:txBody>
          </p:sp>
        </p:grpSp>
        <p:sp>
          <p:nvSpPr>
            <p:cNvPr id="83995" name="Text Box 14"/>
            <p:cNvSpPr txBox="1">
              <a:spLocks noChangeArrowheads="1"/>
            </p:cNvSpPr>
            <p:nvPr/>
          </p:nvSpPr>
          <p:spPr bwMode="auto">
            <a:xfrm>
              <a:off x="3826" y="1986"/>
              <a:ext cx="1081"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E5683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lnSpc>
                  <a:spcPct val="80000"/>
                </a:lnSpc>
                <a:spcBef>
                  <a:spcPct val="0"/>
                </a:spcBef>
                <a:buFontTx/>
                <a:buNone/>
              </a:pPr>
              <a:r>
                <a:rPr lang="en-US" altLang="en-US" sz="1600">
                  <a:solidFill>
                    <a:srgbClr val="E5683C"/>
                  </a:solidFill>
                  <a:latin typeface="Haettenschweiler" pitchFamily="34" charset="0"/>
                </a:rPr>
                <a:t>       </a:t>
              </a:r>
            </a:p>
          </p:txBody>
        </p:sp>
      </p:grpSp>
      <p:grpSp>
        <p:nvGrpSpPr>
          <p:cNvPr id="36872" name="Group 15"/>
          <p:cNvGrpSpPr>
            <a:grpSpLocks/>
          </p:cNvGrpSpPr>
          <p:nvPr/>
        </p:nvGrpSpPr>
        <p:grpSpPr bwMode="auto">
          <a:xfrm>
            <a:off x="2157413" y="3676650"/>
            <a:ext cx="4070350" cy="2746375"/>
            <a:chOff x="1161" y="2332"/>
            <a:chExt cx="2564" cy="1730"/>
          </a:xfrm>
        </p:grpSpPr>
        <p:sp>
          <p:nvSpPr>
            <p:cNvPr id="83991" name="AutoShape 16"/>
            <p:cNvSpPr>
              <a:spLocks noChangeArrowheads="1"/>
            </p:cNvSpPr>
            <p:nvPr/>
          </p:nvSpPr>
          <p:spPr bwMode="auto">
            <a:xfrm flipV="1">
              <a:off x="1846" y="2332"/>
              <a:ext cx="1879" cy="1730"/>
            </a:xfrm>
            <a:prstGeom prst="triangle">
              <a:avLst>
                <a:gd name="adj" fmla="val 50000"/>
              </a:avLst>
            </a:prstGeom>
            <a:solidFill>
              <a:srgbClr val="E6697C"/>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00000"/>
                </a:lnSpc>
                <a:spcBef>
                  <a:spcPct val="0"/>
                </a:spcBef>
                <a:buFontTx/>
                <a:buNone/>
              </a:pPr>
              <a:endParaRPr lang="en-US" altLang="en-US" sz="4000">
                <a:solidFill>
                  <a:schemeClr val="accent2"/>
                </a:solidFill>
                <a:latin typeface="Arial Black" pitchFamily="34" charset="0"/>
              </a:endParaRPr>
            </a:p>
          </p:txBody>
        </p:sp>
        <p:sp>
          <p:nvSpPr>
            <p:cNvPr id="83992" name="Text Box 17"/>
            <p:cNvSpPr txBox="1">
              <a:spLocks noChangeArrowheads="1"/>
            </p:cNvSpPr>
            <p:nvPr/>
          </p:nvSpPr>
          <p:spPr bwMode="auto">
            <a:xfrm>
              <a:off x="1999" y="2357"/>
              <a:ext cx="1615" cy="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25000"/>
                </a:lnSpc>
                <a:spcBef>
                  <a:spcPct val="0"/>
                </a:spcBef>
                <a:buFontTx/>
                <a:buNone/>
              </a:pPr>
              <a:r>
                <a:rPr lang="en-US" altLang="en-US" sz="1600" b="1" dirty="0">
                  <a:latin typeface="Arial Narrow" pitchFamily="34" charset="0"/>
                </a:rPr>
                <a:t>Seeing it Done</a:t>
              </a:r>
            </a:p>
            <a:p>
              <a:pPr algn="ctr" eaLnBrk="1" hangingPunct="1">
                <a:lnSpc>
                  <a:spcPct val="125000"/>
                </a:lnSpc>
                <a:spcBef>
                  <a:spcPct val="0"/>
                </a:spcBef>
                <a:buFontTx/>
                <a:buNone/>
              </a:pPr>
              <a:r>
                <a:rPr lang="en-US" altLang="en-US" sz="1600" b="1" dirty="0">
                  <a:latin typeface="Arial Narrow" pitchFamily="34" charset="0"/>
                </a:rPr>
                <a:t>Watching a Demonstration</a:t>
              </a:r>
            </a:p>
            <a:p>
              <a:pPr algn="ctr" eaLnBrk="1" hangingPunct="1">
                <a:lnSpc>
                  <a:spcPct val="125000"/>
                </a:lnSpc>
                <a:spcBef>
                  <a:spcPct val="0"/>
                </a:spcBef>
                <a:buFontTx/>
                <a:buNone/>
              </a:pPr>
              <a:r>
                <a:rPr lang="en-US" altLang="en-US" sz="1600" b="1" dirty="0">
                  <a:latin typeface="Arial Narrow" pitchFamily="34" charset="0"/>
                </a:rPr>
                <a:t>Looking at a Diagram</a:t>
              </a:r>
            </a:p>
            <a:p>
              <a:pPr algn="ctr" eaLnBrk="1" hangingPunct="1">
                <a:lnSpc>
                  <a:spcPct val="125000"/>
                </a:lnSpc>
                <a:spcBef>
                  <a:spcPct val="0"/>
                </a:spcBef>
                <a:buFontTx/>
                <a:buNone/>
              </a:pPr>
              <a:r>
                <a:rPr lang="en-US" altLang="en-US" sz="1600" b="1" dirty="0">
                  <a:latin typeface="Arial Narrow" pitchFamily="34" charset="0"/>
                </a:rPr>
                <a:t>Watching a Movie</a:t>
              </a:r>
            </a:p>
            <a:p>
              <a:pPr algn="ctr" eaLnBrk="1" hangingPunct="1">
                <a:lnSpc>
                  <a:spcPct val="75000"/>
                </a:lnSpc>
                <a:spcBef>
                  <a:spcPct val="0"/>
                </a:spcBef>
                <a:buFontTx/>
                <a:buNone/>
              </a:pPr>
              <a:endParaRPr lang="en-US" altLang="en-US" sz="1400" b="1" dirty="0">
                <a:latin typeface="Arial Narrow" pitchFamily="34" charset="0"/>
              </a:endParaRPr>
            </a:p>
          </p:txBody>
        </p:sp>
        <p:sp>
          <p:nvSpPr>
            <p:cNvPr id="83993" name="Text Box 18"/>
            <p:cNvSpPr txBox="1">
              <a:spLocks noChangeArrowheads="1"/>
            </p:cNvSpPr>
            <p:nvPr/>
          </p:nvSpPr>
          <p:spPr bwMode="auto">
            <a:xfrm>
              <a:off x="1161" y="2486"/>
              <a:ext cx="974"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lnSpc>
                  <a:spcPct val="80000"/>
                </a:lnSpc>
                <a:spcBef>
                  <a:spcPct val="0"/>
                </a:spcBef>
                <a:buFontTx/>
                <a:buNone/>
              </a:pPr>
              <a:r>
                <a:rPr lang="en-US" altLang="en-US" sz="1600">
                  <a:solidFill>
                    <a:srgbClr val="E6697C"/>
                  </a:solidFill>
                  <a:latin typeface="Haettenschweiler" pitchFamily="34" charset="0"/>
                </a:rPr>
                <a:t>  </a:t>
              </a:r>
            </a:p>
          </p:txBody>
        </p:sp>
      </p:grpSp>
      <p:grpSp>
        <p:nvGrpSpPr>
          <p:cNvPr id="36873" name="Group 19"/>
          <p:cNvGrpSpPr>
            <a:grpSpLocks/>
          </p:cNvGrpSpPr>
          <p:nvPr/>
        </p:nvGrpSpPr>
        <p:grpSpPr bwMode="auto">
          <a:xfrm>
            <a:off x="3983038" y="5008563"/>
            <a:ext cx="2981325" cy="1384300"/>
            <a:chOff x="2306" y="3171"/>
            <a:chExt cx="1878" cy="872"/>
          </a:xfrm>
        </p:grpSpPr>
        <p:grpSp>
          <p:nvGrpSpPr>
            <p:cNvPr id="83987" name="Group 20"/>
            <p:cNvGrpSpPr>
              <a:grpSpLocks/>
            </p:cNvGrpSpPr>
            <p:nvPr/>
          </p:nvGrpSpPr>
          <p:grpSpPr bwMode="auto">
            <a:xfrm>
              <a:off x="2306" y="3171"/>
              <a:ext cx="1878" cy="872"/>
              <a:chOff x="2306" y="3174"/>
              <a:chExt cx="1878" cy="872"/>
            </a:xfrm>
          </p:grpSpPr>
          <p:sp>
            <p:nvSpPr>
              <p:cNvPr id="83989" name="AutoShape 21"/>
              <p:cNvSpPr>
                <a:spLocks noChangeArrowheads="1"/>
              </p:cNvSpPr>
              <p:nvPr/>
            </p:nvSpPr>
            <p:spPr bwMode="auto">
              <a:xfrm flipV="1">
                <a:off x="2306" y="3188"/>
                <a:ext cx="950" cy="858"/>
              </a:xfrm>
              <a:prstGeom prst="triangle">
                <a:avLst>
                  <a:gd name="adj" fmla="val 50000"/>
                </a:avLst>
              </a:prstGeom>
              <a:solidFill>
                <a:srgbClr val="DA242C"/>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00000"/>
                  </a:lnSpc>
                  <a:spcBef>
                    <a:spcPct val="0"/>
                  </a:spcBef>
                  <a:buFontTx/>
                  <a:buNone/>
                </a:pPr>
                <a:endParaRPr lang="en-US" altLang="en-US" sz="4000">
                  <a:solidFill>
                    <a:schemeClr val="accent2"/>
                  </a:solidFill>
                  <a:latin typeface="Arial Black" pitchFamily="34" charset="0"/>
                </a:endParaRPr>
              </a:p>
            </p:txBody>
          </p:sp>
          <p:sp>
            <p:nvSpPr>
              <p:cNvPr id="83990" name="Text Box 22"/>
              <p:cNvSpPr txBox="1">
                <a:spLocks noChangeArrowheads="1"/>
              </p:cNvSpPr>
              <p:nvPr/>
            </p:nvSpPr>
            <p:spPr bwMode="auto">
              <a:xfrm>
                <a:off x="3225" y="3174"/>
                <a:ext cx="959"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lnSpc>
                    <a:spcPct val="80000"/>
                  </a:lnSpc>
                  <a:spcBef>
                    <a:spcPct val="0"/>
                  </a:spcBef>
                  <a:buFontTx/>
                  <a:buNone/>
                </a:pPr>
                <a:r>
                  <a:rPr lang="en-US" altLang="en-US" sz="1600">
                    <a:solidFill>
                      <a:srgbClr val="DA242C"/>
                    </a:solidFill>
                    <a:latin typeface="Haettenschweiler" pitchFamily="34" charset="0"/>
                  </a:rPr>
                  <a:t>   </a:t>
                </a:r>
              </a:p>
            </p:txBody>
          </p:sp>
        </p:grpSp>
        <p:sp>
          <p:nvSpPr>
            <p:cNvPr id="83988" name="Text Box 23"/>
            <p:cNvSpPr txBox="1">
              <a:spLocks noChangeArrowheads="1"/>
            </p:cNvSpPr>
            <p:nvPr/>
          </p:nvSpPr>
          <p:spPr bwMode="auto">
            <a:xfrm>
              <a:off x="2448" y="3245"/>
              <a:ext cx="660"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75000"/>
                </a:lnSpc>
                <a:spcBef>
                  <a:spcPct val="0"/>
                </a:spcBef>
                <a:buFontTx/>
                <a:buNone/>
              </a:pPr>
              <a:r>
                <a:rPr lang="en-US" altLang="en-US" sz="1600" b="1" dirty="0">
                  <a:latin typeface="Arial Narrow" pitchFamily="34" charset="0"/>
                </a:rPr>
                <a:t>Pictures</a:t>
              </a:r>
            </a:p>
          </p:txBody>
        </p:sp>
      </p:grpSp>
      <p:grpSp>
        <p:nvGrpSpPr>
          <p:cNvPr id="36874" name="Group 24"/>
          <p:cNvGrpSpPr>
            <a:grpSpLocks/>
          </p:cNvGrpSpPr>
          <p:nvPr/>
        </p:nvGrpSpPr>
        <p:grpSpPr bwMode="auto">
          <a:xfrm>
            <a:off x="2619375" y="5360988"/>
            <a:ext cx="2660650" cy="1020762"/>
            <a:chOff x="1452" y="3393"/>
            <a:chExt cx="1676" cy="643"/>
          </a:xfrm>
        </p:grpSpPr>
        <p:sp>
          <p:nvSpPr>
            <p:cNvPr id="83984" name="AutoShape 25"/>
            <p:cNvSpPr>
              <a:spLocks noChangeArrowheads="1"/>
            </p:cNvSpPr>
            <p:nvPr/>
          </p:nvSpPr>
          <p:spPr bwMode="auto">
            <a:xfrm flipV="1">
              <a:off x="2437" y="3428"/>
              <a:ext cx="691" cy="608"/>
            </a:xfrm>
            <a:prstGeom prst="triangle">
              <a:avLst>
                <a:gd name="adj" fmla="val 50000"/>
              </a:avLst>
            </a:prstGeom>
            <a:solidFill>
              <a:srgbClr val="5797B8"/>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endParaRPr lang="en-US" altLang="en-US"/>
            </a:p>
          </p:txBody>
        </p:sp>
        <p:sp>
          <p:nvSpPr>
            <p:cNvPr id="83985" name="Text Box 26"/>
            <p:cNvSpPr txBox="1">
              <a:spLocks noChangeArrowheads="1"/>
            </p:cNvSpPr>
            <p:nvPr/>
          </p:nvSpPr>
          <p:spPr bwMode="auto">
            <a:xfrm>
              <a:off x="2507" y="3429"/>
              <a:ext cx="558"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75000"/>
                </a:lnSpc>
                <a:spcBef>
                  <a:spcPct val="0"/>
                </a:spcBef>
                <a:buFontTx/>
                <a:buNone/>
              </a:pPr>
              <a:r>
                <a:rPr lang="en-US" altLang="en-US" sz="1600" b="1" dirty="0">
                  <a:latin typeface="Arial Narrow" pitchFamily="34" charset="0"/>
                </a:rPr>
                <a:t>Hearing</a:t>
              </a:r>
            </a:p>
          </p:txBody>
        </p:sp>
        <p:sp>
          <p:nvSpPr>
            <p:cNvPr id="83986" name="Text Box 27"/>
            <p:cNvSpPr txBox="1">
              <a:spLocks noChangeArrowheads="1"/>
            </p:cNvSpPr>
            <p:nvPr/>
          </p:nvSpPr>
          <p:spPr bwMode="auto">
            <a:xfrm>
              <a:off x="1452" y="3393"/>
              <a:ext cx="973"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lnSpc>
                  <a:spcPct val="80000"/>
                </a:lnSpc>
                <a:spcBef>
                  <a:spcPct val="0"/>
                </a:spcBef>
                <a:buFontTx/>
                <a:buNone/>
              </a:pPr>
              <a:r>
                <a:rPr lang="en-US" altLang="en-US" sz="1600">
                  <a:solidFill>
                    <a:srgbClr val="5797B8"/>
                  </a:solidFill>
                  <a:latin typeface="Haettenschweiler" pitchFamily="34" charset="0"/>
                </a:rPr>
                <a:t>       </a:t>
              </a:r>
            </a:p>
          </p:txBody>
        </p:sp>
      </p:grpSp>
      <p:grpSp>
        <p:nvGrpSpPr>
          <p:cNvPr id="36875" name="Group 28"/>
          <p:cNvGrpSpPr>
            <a:grpSpLocks/>
          </p:cNvGrpSpPr>
          <p:nvPr/>
        </p:nvGrpSpPr>
        <p:grpSpPr bwMode="auto">
          <a:xfrm>
            <a:off x="4205288" y="5716588"/>
            <a:ext cx="2293937" cy="696912"/>
            <a:chOff x="2449" y="3620"/>
            <a:chExt cx="1445" cy="439"/>
          </a:xfrm>
        </p:grpSpPr>
        <p:sp>
          <p:nvSpPr>
            <p:cNvPr id="83981" name="AutoShape 29"/>
            <p:cNvSpPr>
              <a:spLocks noChangeArrowheads="1"/>
            </p:cNvSpPr>
            <p:nvPr/>
          </p:nvSpPr>
          <p:spPr bwMode="auto">
            <a:xfrm flipV="1">
              <a:off x="2562" y="3649"/>
              <a:ext cx="440" cy="410"/>
            </a:xfrm>
            <a:prstGeom prst="triangle">
              <a:avLst>
                <a:gd name="adj" fmla="val 50000"/>
              </a:avLst>
            </a:prstGeom>
            <a:solidFill>
              <a:srgbClr val="45ABC6"/>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endParaRPr lang="en-US" altLang="en-US"/>
            </a:p>
          </p:txBody>
        </p:sp>
        <p:sp>
          <p:nvSpPr>
            <p:cNvPr id="83982" name="Text Box 30"/>
            <p:cNvSpPr txBox="1">
              <a:spLocks noChangeArrowheads="1"/>
            </p:cNvSpPr>
            <p:nvPr/>
          </p:nvSpPr>
          <p:spPr bwMode="auto">
            <a:xfrm>
              <a:off x="2449" y="3620"/>
              <a:ext cx="66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00000"/>
                </a:lnSpc>
                <a:spcBef>
                  <a:spcPct val="50000"/>
                </a:spcBef>
                <a:buFontTx/>
                <a:buNone/>
              </a:pPr>
              <a:r>
                <a:rPr lang="en-US" altLang="en-US" sz="1200" b="1">
                  <a:latin typeface="Arial Narrow" pitchFamily="34" charset="0"/>
                </a:rPr>
                <a:t>Reading</a:t>
              </a:r>
            </a:p>
          </p:txBody>
        </p:sp>
        <p:sp>
          <p:nvSpPr>
            <p:cNvPr id="83983" name="Text Box 31"/>
            <p:cNvSpPr txBox="1">
              <a:spLocks noChangeArrowheads="1"/>
            </p:cNvSpPr>
            <p:nvPr/>
          </p:nvSpPr>
          <p:spPr bwMode="auto">
            <a:xfrm>
              <a:off x="2920" y="3710"/>
              <a:ext cx="974"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lnSpc>
                  <a:spcPct val="80000"/>
                </a:lnSpc>
                <a:spcBef>
                  <a:spcPct val="0"/>
                </a:spcBef>
                <a:buFontTx/>
                <a:buNone/>
              </a:pPr>
              <a:r>
                <a:rPr lang="en-US" altLang="en-US" sz="1600">
                  <a:solidFill>
                    <a:srgbClr val="45ABC6"/>
                  </a:solidFill>
                  <a:latin typeface="Haettenschweiler" pitchFamily="34" charset="0"/>
                </a:rPr>
                <a:t>  </a:t>
              </a:r>
            </a:p>
          </p:txBody>
        </p:sp>
      </p:grpSp>
      <p:sp>
        <p:nvSpPr>
          <p:cNvPr id="2" name="TextBox 1"/>
          <p:cNvSpPr txBox="1">
            <a:spLocks noChangeArrowheads="1"/>
          </p:cNvSpPr>
          <p:nvPr/>
        </p:nvSpPr>
        <p:spPr bwMode="auto">
          <a:xfrm>
            <a:off x="371475" y="2871222"/>
            <a:ext cx="234473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buFontTx/>
              <a:buNone/>
            </a:pPr>
            <a:r>
              <a:rPr lang="en-US" altLang="en-US" dirty="0">
                <a:solidFill>
                  <a:srgbClr val="3333FF"/>
                </a:solidFill>
              </a:rPr>
              <a:t>Write in the % learners tend to remember beside each section of the Learning Cone.</a:t>
            </a:r>
          </a:p>
          <a:p>
            <a:pPr eaLnBrk="1" hangingPunct="1">
              <a:buFontTx/>
              <a:buNone/>
            </a:pPr>
            <a:endParaRPr lang="en-US" altLang="en-US" dirty="0">
              <a:solidFill>
                <a:srgbClr val="0033CC"/>
              </a:solidFill>
            </a:endParaRPr>
          </a:p>
        </p:txBody>
      </p:sp>
      <p:sp>
        <p:nvSpPr>
          <p:cNvPr id="83980" name="Slide Number Placeholder 2"/>
          <p:cNvSpPr>
            <a:spLocks noGrp="1"/>
          </p:cNvSpPr>
          <p:nvPr>
            <p:ph type="sldNum" sz="quarter" idx="10"/>
          </p:nvPr>
        </p:nvSpPr>
        <p:spPr>
          <a:noFill/>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fld id="{5CEEB177-3972-4A0A-836B-0C3EC65A14BE}" type="slidenum">
              <a:rPr lang="en-US" altLang="en-US" sz="1400" smtClean="0">
                <a:solidFill>
                  <a:schemeClr val="bg2"/>
                </a:solidFill>
              </a:rPr>
              <a:pPr eaLnBrk="1" hangingPunct="1"/>
              <a:t>12</a:t>
            </a:fld>
            <a:endParaRPr lang="en-US" altLang="en-US" sz="1400">
              <a:solidFill>
                <a:schemeClr val="bg2"/>
              </a:solidFill>
            </a:endParaRPr>
          </a:p>
        </p:txBody>
      </p:sp>
      <p:sp>
        <p:nvSpPr>
          <p:cNvPr id="3" name="Rectangle 2"/>
          <p:cNvSpPr/>
          <p:nvPr/>
        </p:nvSpPr>
        <p:spPr>
          <a:xfrm>
            <a:off x="8305800" y="6186100"/>
            <a:ext cx="354584"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Tree>
    <p:extLst>
      <p:ext uri="{BB962C8B-B14F-4D97-AF65-F5344CB8AC3E}">
        <p14:creationId xmlns:p14="http://schemas.microsoft.com/office/powerpoint/2010/main" val="211370510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87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687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687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687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687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687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p:cNvSpPr>
            <a:spLocks noGrp="1" noChangeArrowheads="1"/>
          </p:cNvSpPr>
          <p:nvPr>
            <p:ph type="title"/>
          </p:nvPr>
        </p:nvSpPr>
        <p:spPr>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eaLnBrk="1" hangingPunct="1">
              <a:defRPr/>
            </a:pPr>
            <a:r>
              <a:rPr lang="en-US" dirty="0">
                <a:solidFill>
                  <a:srgbClr val="3333FF"/>
                </a:solidFill>
                <a:latin typeface="Arial Black" panose="020B0A04020102020204" pitchFamily="34" charset="0"/>
              </a:rPr>
              <a:t>The Learning Cone</a:t>
            </a:r>
          </a:p>
        </p:txBody>
      </p:sp>
      <p:sp>
        <p:nvSpPr>
          <p:cNvPr id="84995" name="AutoShape 4"/>
          <p:cNvSpPr>
            <a:spLocks noChangeArrowheads="1"/>
          </p:cNvSpPr>
          <p:nvPr/>
        </p:nvSpPr>
        <p:spPr bwMode="auto">
          <a:xfrm flipV="1">
            <a:off x="1944688" y="1438275"/>
            <a:ext cx="5586412" cy="4964113"/>
          </a:xfrm>
          <a:prstGeom prst="triangle">
            <a:avLst>
              <a:gd name="adj" fmla="val 50000"/>
            </a:avLst>
          </a:prstGeom>
          <a:gradFill rotWithShape="1">
            <a:gsLst>
              <a:gs pos="0">
                <a:srgbClr val="5B5E65"/>
              </a:gs>
              <a:gs pos="100000">
                <a:srgbClr val="C4CBDA"/>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endParaRPr lang="en-US" altLang="en-US"/>
          </a:p>
        </p:txBody>
      </p:sp>
      <p:sp>
        <p:nvSpPr>
          <p:cNvPr id="84996" name="Rectangle 5"/>
          <p:cNvSpPr>
            <a:spLocks noChangeArrowheads="1"/>
          </p:cNvSpPr>
          <p:nvPr/>
        </p:nvSpPr>
        <p:spPr bwMode="auto">
          <a:xfrm>
            <a:off x="2273300" y="1498600"/>
            <a:ext cx="476885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00000"/>
              </a:lnSpc>
              <a:spcBef>
                <a:spcPct val="0"/>
              </a:spcBef>
              <a:buFontTx/>
              <a:buNone/>
            </a:pPr>
            <a:r>
              <a:rPr lang="en-US" altLang="en-US" b="1" dirty="0">
                <a:solidFill>
                  <a:srgbClr val="3333FF"/>
                </a:solidFill>
                <a:latin typeface="Haettenschweiler" pitchFamily="34" charset="0"/>
              </a:rPr>
              <a:t>How much we tend to remember?</a:t>
            </a:r>
          </a:p>
        </p:txBody>
      </p:sp>
      <p:grpSp>
        <p:nvGrpSpPr>
          <p:cNvPr id="36870" name="Group 6"/>
          <p:cNvGrpSpPr>
            <a:grpSpLocks/>
          </p:cNvGrpSpPr>
          <p:nvPr/>
        </p:nvGrpSpPr>
        <p:grpSpPr bwMode="auto">
          <a:xfrm>
            <a:off x="1250950" y="1906588"/>
            <a:ext cx="5924549" cy="4486275"/>
            <a:chOff x="596" y="1217"/>
            <a:chExt cx="3732" cy="2826"/>
          </a:xfrm>
        </p:grpSpPr>
        <p:sp>
          <p:nvSpPr>
            <p:cNvPr id="85021" name="AutoShape 7"/>
            <p:cNvSpPr>
              <a:spLocks noChangeArrowheads="1"/>
            </p:cNvSpPr>
            <p:nvPr/>
          </p:nvSpPr>
          <p:spPr bwMode="auto">
            <a:xfrm flipV="1">
              <a:off x="1249" y="1230"/>
              <a:ext cx="3079" cy="2813"/>
            </a:xfrm>
            <a:prstGeom prst="triangle">
              <a:avLst>
                <a:gd name="adj" fmla="val 50000"/>
              </a:avLst>
            </a:prstGeom>
            <a:solidFill>
              <a:srgbClr val="EB891B"/>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00000"/>
                </a:lnSpc>
                <a:spcBef>
                  <a:spcPct val="0"/>
                </a:spcBef>
                <a:buFontTx/>
                <a:buNone/>
              </a:pPr>
              <a:endParaRPr lang="en-US" altLang="en-US" sz="4000">
                <a:solidFill>
                  <a:schemeClr val="accent2"/>
                </a:solidFill>
                <a:latin typeface="Arial Black" pitchFamily="34" charset="0"/>
              </a:endParaRPr>
            </a:p>
          </p:txBody>
        </p:sp>
        <p:sp>
          <p:nvSpPr>
            <p:cNvPr id="85022" name="Text Box 8"/>
            <p:cNvSpPr txBox="1">
              <a:spLocks noChangeArrowheads="1"/>
            </p:cNvSpPr>
            <p:nvPr/>
          </p:nvSpPr>
          <p:spPr bwMode="auto">
            <a:xfrm>
              <a:off x="1569" y="1217"/>
              <a:ext cx="2401" cy="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25000"/>
                </a:lnSpc>
                <a:spcBef>
                  <a:spcPct val="0"/>
                </a:spcBef>
                <a:buFontTx/>
                <a:buNone/>
              </a:pPr>
              <a:r>
                <a:rPr lang="en-US" altLang="en-US" sz="1600" b="1" dirty="0">
                  <a:latin typeface="Arial Narrow" pitchFamily="34" charset="0"/>
                </a:rPr>
                <a:t>Doing the Real Experience</a:t>
              </a:r>
            </a:p>
            <a:p>
              <a:pPr algn="ctr" eaLnBrk="1" hangingPunct="1">
                <a:lnSpc>
                  <a:spcPct val="125000"/>
                </a:lnSpc>
                <a:spcBef>
                  <a:spcPct val="0"/>
                </a:spcBef>
                <a:buFontTx/>
                <a:buNone/>
              </a:pPr>
              <a:r>
                <a:rPr lang="en-US" altLang="en-US" sz="1600" b="1" dirty="0">
                  <a:latin typeface="Arial Narrow" pitchFamily="34" charset="0"/>
                </a:rPr>
                <a:t>Simulating the Real Experience</a:t>
              </a:r>
            </a:p>
            <a:p>
              <a:pPr algn="ctr" eaLnBrk="1" hangingPunct="1">
                <a:lnSpc>
                  <a:spcPct val="125000"/>
                </a:lnSpc>
                <a:spcBef>
                  <a:spcPct val="0"/>
                </a:spcBef>
                <a:buFontTx/>
                <a:buNone/>
              </a:pPr>
              <a:r>
                <a:rPr lang="en-US" altLang="en-US" sz="1600" b="1" dirty="0">
                  <a:latin typeface="Arial Narrow" pitchFamily="34" charset="0"/>
                </a:rPr>
                <a:t>Doing a Formal Presentation</a:t>
              </a:r>
            </a:p>
          </p:txBody>
        </p:sp>
        <p:sp>
          <p:nvSpPr>
            <p:cNvPr id="85023" name="Text Box 9"/>
            <p:cNvSpPr txBox="1">
              <a:spLocks noChangeArrowheads="1"/>
            </p:cNvSpPr>
            <p:nvPr/>
          </p:nvSpPr>
          <p:spPr bwMode="auto">
            <a:xfrm>
              <a:off x="596" y="1319"/>
              <a:ext cx="974" cy="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lnSpc>
                  <a:spcPct val="80000"/>
                </a:lnSpc>
                <a:spcBef>
                  <a:spcPct val="0"/>
                </a:spcBef>
                <a:buFontTx/>
                <a:buNone/>
              </a:pPr>
              <a:r>
                <a:rPr lang="en-US" altLang="en-US" sz="1800" dirty="0">
                  <a:solidFill>
                    <a:srgbClr val="EB891B"/>
                  </a:solidFill>
                  <a:latin typeface="Haettenschweiler" pitchFamily="34" charset="0"/>
                </a:rPr>
                <a:t>90%</a:t>
              </a:r>
              <a:r>
                <a:rPr lang="en-US" altLang="en-US" sz="1800" dirty="0">
                  <a:latin typeface="Haettenschweiler" pitchFamily="34" charset="0"/>
                </a:rPr>
                <a:t> of </a:t>
              </a:r>
              <a:br>
                <a:rPr lang="en-US" altLang="en-US" sz="1800" dirty="0">
                  <a:latin typeface="Haettenschweiler" pitchFamily="34" charset="0"/>
                </a:rPr>
              </a:br>
              <a:r>
                <a:rPr lang="en-US" altLang="en-US" sz="1800" dirty="0">
                  <a:latin typeface="Haettenschweiler" pitchFamily="34" charset="0"/>
                </a:rPr>
                <a:t>what we    </a:t>
              </a:r>
            </a:p>
            <a:p>
              <a:pPr eaLnBrk="1" hangingPunct="1">
                <a:lnSpc>
                  <a:spcPct val="80000"/>
                </a:lnSpc>
                <a:spcBef>
                  <a:spcPct val="0"/>
                </a:spcBef>
                <a:buFontTx/>
                <a:buNone/>
              </a:pPr>
              <a:r>
                <a:rPr lang="en-US" altLang="en-US" sz="1800" dirty="0">
                  <a:solidFill>
                    <a:srgbClr val="EB891B"/>
                  </a:solidFill>
                  <a:latin typeface="Haettenschweiler" pitchFamily="34" charset="0"/>
                </a:rPr>
                <a:t>Say and Do</a:t>
              </a:r>
            </a:p>
          </p:txBody>
        </p:sp>
      </p:grpSp>
      <p:grpSp>
        <p:nvGrpSpPr>
          <p:cNvPr id="36871" name="Group 10"/>
          <p:cNvGrpSpPr>
            <a:grpSpLocks/>
          </p:cNvGrpSpPr>
          <p:nvPr/>
        </p:nvGrpSpPr>
        <p:grpSpPr bwMode="auto">
          <a:xfrm>
            <a:off x="2868613" y="2933700"/>
            <a:ext cx="5226050" cy="3479800"/>
            <a:chOff x="1615" y="1864"/>
            <a:chExt cx="3292" cy="2192"/>
          </a:xfrm>
        </p:grpSpPr>
        <p:grpSp>
          <p:nvGrpSpPr>
            <p:cNvPr id="85017" name="Group 11"/>
            <p:cNvGrpSpPr>
              <a:grpSpLocks/>
            </p:cNvGrpSpPr>
            <p:nvPr/>
          </p:nvGrpSpPr>
          <p:grpSpPr bwMode="auto">
            <a:xfrm>
              <a:off x="1615" y="1864"/>
              <a:ext cx="2350" cy="2192"/>
              <a:chOff x="1615" y="1864"/>
              <a:chExt cx="2350" cy="2192"/>
            </a:xfrm>
          </p:grpSpPr>
          <p:sp>
            <p:nvSpPr>
              <p:cNvPr id="85019" name="AutoShape 12"/>
              <p:cNvSpPr>
                <a:spLocks noChangeArrowheads="1"/>
              </p:cNvSpPr>
              <p:nvPr/>
            </p:nvSpPr>
            <p:spPr bwMode="auto">
              <a:xfrm flipV="1">
                <a:off x="1615" y="1896"/>
                <a:ext cx="2350" cy="2160"/>
              </a:xfrm>
              <a:prstGeom prst="triangle">
                <a:avLst>
                  <a:gd name="adj" fmla="val 50000"/>
                </a:avLst>
              </a:prstGeom>
              <a:solidFill>
                <a:srgbClr val="E5683C"/>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00000"/>
                  </a:lnSpc>
                  <a:spcBef>
                    <a:spcPct val="0"/>
                  </a:spcBef>
                  <a:buFontTx/>
                  <a:buNone/>
                </a:pPr>
                <a:endParaRPr lang="en-US" altLang="en-US" sz="4000">
                  <a:solidFill>
                    <a:schemeClr val="accent2"/>
                  </a:solidFill>
                  <a:latin typeface="Arial Black" pitchFamily="34" charset="0"/>
                </a:endParaRPr>
              </a:p>
            </p:txBody>
          </p:sp>
          <p:sp>
            <p:nvSpPr>
              <p:cNvPr id="85020" name="Text Box 13"/>
              <p:cNvSpPr txBox="1">
                <a:spLocks noChangeArrowheads="1"/>
              </p:cNvSpPr>
              <p:nvPr/>
            </p:nvSpPr>
            <p:spPr bwMode="auto">
              <a:xfrm>
                <a:off x="2005" y="1864"/>
                <a:ext cx="1615" cy="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25000"/>
                  </a:lnSpc>
                  <a:spcBef>
                    <a:spcPct val="0"/>
                  </a:spcBef>
                  <a:buFontTx/>
                  <a:buNone/>
                </a:pPr>
                <a:r>
                  <a:rPr lang="en-US" altLang="en-US" sz="1600" b="1" dirty="0">
                    <a:latin typeface="Arial Narrow" pitchFamily="34" charset="0"/>
                  </a:rPr>
                  <a:t>Giving a Talk</a:t>
                </a:r>
              </a:p>
              <a:p>
                <a:pPr algn="ctr" eaLnBrk="1" hangingPunct="1">
                  <a:lnSpc>
                    <a:spcPct val="125000"/>
                  </a:lnSpc>
                  <a:spcBef>
                    <a:spcPct val="0"/>
                  </a:spcBef>
                  <a:buFontTx/>
                  <a:buNone/>
                </a:pPr>
                <a:r>
                  <a:rPr lang="en-US" altLang="en-US" sz="1600" b="1" dirty="0">
                    <a:latin typeface="Arial Narrow" pitchFamily="34" charset="0"/>
                  </a:rPr>
                  <a:t>Participating in a Discussion</a:t>
                </a:r>
              </a:p>
            </p:txBody>
          </p:sp>
        </p:grpSp>
        <p:sp>
          <p:nvSpPr>
            <p:cNvPr id="85018" name="Text Box 14"/>
            <p:cNvSpPr txBox="1">
              <a:spLocks noChangeArrowheads="1"/>
            </p:cNvSpPr>
            <p:nvPr/>
          </p:nvSpPr>
          <p:spPr bwMode="auto">
            <a:xfrm>
              <a:off x="3826" y="1986"/>
              <a:ext cx="1081" cy="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E5683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lnSpc>
                  <a:spcPct val="80000"/>
                </a:lnSpc>
                <a:spcBef>
                  <a:spcPct val="0"/>
                </a:spcBef>
                <a:buFontTx/>
                <a:buNone/>
              </a:pPr>
              <a:r>
                <a:rPr lang="en-US" altLang="en-US" sz="1600" dirty="0">
                  <a:solidFill>
                    <a:srgbClr val="E5683C"/>
                  </a:solidFill>
                  <a:latin typeface="Haettenschweiler" pitchFamily="34" charset="0"/>
                </a:rPr>
                <a:t>   </a:t>
              </a:r>
              <a:r>
                <a:rPr lang="en-US" altLang="en-US" sz="1800" dirty="0">
                  <a:solidFill>
                    <a:srgbClr val="E5683C"/>
                  </a:solidFill>
                  <a:latin typeface="Haettenschweiler" pitchFamily="34" charset="0"/>
                </a:rPr>
                <a:t>70%</a:t>
              </a:r>
              <a:r>
                <a:rPr lang="en-US" altLang="en-US" sz="1800" dirty="0">
                  <a:latin typeface="Haettenschweiler" pitchFamily="34" charset="0"/>
                </a:rPr>
                <a:t> of what</a:t>
              </a:r>
            </a:p>
            <a:p>
              <a:pPr eaLnBrk="1" hangingPunct="1">
                <a:lnSpc>
                  <a:spcPct val="80000"/>
                </a:lnSpc>
                <a:spcBef>
                  <a:spcPct val="0"/>
                </a:spcBef>
                <a:buFontTx/>
                <a:buNone/>
              </a:pPr>
              <a:r>
                <a:rPr lang="en-US" altLang="en-US" sz="1800" dirty="0">
                  <a:latin typeface="Haettenschweiler" pitchFamily="34" charset="0"/>
                </a:rPr>
                <a:t>   we </a:t>
              </a:r>
              <a:r>
                <a:rPr lang="en-US" altLang="en-US" sz="1800" dirty="0">
                  <a:solidFill>
                    <a:srgbClr val="E5683C"/>
                  </a:solidFill>
                  <a:latin typeface="Haettenschweiler" pitchFamily="34" charset="0"/>
                </a:rPr>
                <a:t>Say</a:t>
              </a:r>
            </a:p>
          </p:txBody>
        </p:sp>
      </p:grpSp>
      <p:grpSp>
        <p:nvGrpSpPr>
          <p:cNvPr id="36872" name="Group 15"/>
          <p:cNvGrpSpPr>
            <a:grpSpLocks/>
          </p:cNvGrpSpPr>
          <p:nvPr/>
        </p:nvGrpSpPr>
        <p:grpSpPr bwMode="auto">
          <a:xfrm>
            <a:off x="1371602" y="3676650"/>
            <a:ext cx="4856164" cy="2746375"/>
            <a:chOff x="666" y="2332"/>
            <a:chExt cx="3059" cy="1730"/>
          </a:xfrm>
        </p:grpSpPr>
        <p:sp>
          <p:nvSpPr>
            <p:cNvPr id="85014" name="AutoShape 16"/>
            <p:cNvSpPr>
              <a:spLocks noChangeArrowheads="1"/>
            </p:cNvSpPr>
            <p:nvPr/>
          </p:nvSpPr>
          <p:spPr bwMode="auto">
            <a:xfrm flipV="1">
              <a:off x="1846" y="2332"/>
              <a:ext cx="1879" cy="1730"/>
            </a:xfrm>
            <a:prstGeom prst="triangle">
              <a:avLst>
                <a:gd name="adj" fmla="val 50000"/>
              </a:avLst>
            </a:prstGeom>
            <a:solidFill>
              <a:srgbClr val="E6697C"/>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00000"/>
                </a:lnSpc>
                <a:spcBef>
                  <a:spcPct val="0"/>
                </a:spcBef>
                <a:buFontTx/>
                <a:buNone/>
              </a:pPr>
              <a:endParaRPr lang="en-US" altLang="en-US" sz="4000">
                <a:solidFill>
                  <a:schemeClr val="accent2"/>
                </a:solidFill>
                <a:latin typeface="Arial Black" pitchFamily="34" charset="0"/>
              </a:endParaRPr>
            </a:p>
          </p:txBody>
        </p:sp>
        <p:sp>
          <p:nvSpPr>
            <p:cNvPr id="85015" name="Text Box 17"/>
            <p:cNvSpPr txBox="1">
              <a:spLocks noChangeArrowheads="1"/>
            </p:cNvSpPr>
            <p:nvPr/>
          </p:nvSpPr>
          <p:spPr bwMode="auto">
            <a:xfrm>
              <a:off x="1999" y="2332"/>
              <a:ext cx="1615" cy="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25000"/>
                </a:lnSpc>
                <a:spcBef>
                  <a:spcPct val="0"/>
                </a:spcBef>
                <a:buFontTx/>
                <a:buNone/>
              </a:pPr>
              <a:r>
                <a:rPr lang="en-US" altLang="en-US" sz="1600" b="1" dirty="0">
                  <a:latin typeface="Arial Narrow" pitchFamily="34" charset="0"/>
                </a:rPr>
                <a:t>Seeing it Done</a:t>
              </a:r>
            </a:p>
            <a:p>
              <a:pPr algn="ctr" eaLnBrk="1" hangingPunct="1">
                <a:lnSpc>
                  <a:spcPct val="125000"/>
                </a:lnSpc>
                <a:spcBef>
                  <a:spcPct val="0"/>
                </a:spcBef>
                <a:buFontTx/>
                <a:buNone/>
              </a:pPr>
              <a:r>
                <a:rPr lang="en-US" altLang="en-US" sz="1600" b="1" dirty="0">
                  <a:latin typeface="Arial Narrow" pitchFamily="34" charset="0"/>
                </a:rPr>
                <a:t>Watching a Demonstration</a:t>
              </a:r>
            </a:p>
            <a:p>
              <a:pPr algn="ctr" eaLnBrk="1" hangingPunct="1">
                <a:lnSpc>
                  <a:spcPct val="125000"/>
                </a:lnSpc>
                <a:spcBef>
                  <a:spcPct val="0"/>
                </a:spcBef>
                <a:buFontTx/>
                <a:buNone/>
              </a:pPr>
              <a:r>
                <a:rPr lang="en-US" altLang="en-US" sz="1600" b="1" dirty="0">
                  <a:latin typeface="Arial Narrow" pitchFamily="34" charset="0"/>
                </a:rPr>
                <a:t>Looking at a Diagram</a:t>
              </a:r>
            </a:p>
            <a:p>
              <a:pPr algn="ctr" eaLnBrk="1" hangingPunct="1">
                <a:lnSpc>
                  <a:spcPct val="125000"/>
                </a:lnSpc>
                <a:spcBef>
                  <a:spcPct val="0"/>
                </a:spcBef>
                <a:buFontTx/>
                <a:buNone/>
              </a:pPr>
              <a:r>
                <a:rPr lang="en-US" altLang="en-US" sz="1600" b="1" dirty="0">
                  <a:latin typeface="Arial Narrow" pitchFamily="34" charset="0"/>
                </a:rPr>
                <a:t>Watching a Movie</a:t>
              </a:r>
            </a:p>
            <a:p>
              <a:pPr algn="ctr" eaLnBrk="1" hangingPunct="1">
                <a:lnSpc>
                  <a:spcPct val="75000"/>
                </a:lnSpc>
                <a:spcBef>
                  <a:spcPct val="0"/>
                </a:spcBef>
                <a:buFontTx/>
                <a:buNone/>
              </a:pPr>
              <a:endParaRPr lang="en-US" altLang="en-US" sz="1400" b="1" dirty="0">
                <a:latin typeface="Arial Narrow" pitchFamily="34" charset="0"/>
              </a:endParaRPr>
            </a:p>
          </p:txBody>
        </p:sp>
        <p:sp>
          <p:nvSpPr>
            <p:cNvPr id="85016" name="Text Box 18"/>
            <p:cNvSpPr txBox="1">
              <a:spLocks noChangeArrowheads="1"/>
            </p:cNvSpPr>
            <p:nvPr/>
          </p:nvSpPr>
          <p:spPr bwMode="auto">
            <a:xfrm>
              <a:off x="666" y="2637"/>
              <a:ext cx="1384" cy="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lnSpc>
                  <a:spcPct val="80000"/>
                </a:lnSpc>
                <a:spcBef>
                  <a:spcPct val="0"/>
                </a:spcBef>
              </a:pPr>
              <a:r>
                <a:rPr lang="en-US" altLang="en-US" sz="1800" dirty="0">
                  <a:solidFill>
                    <a:srgbClr val="E6697C"/>
                  </a:solidFill>
                  <a:latin typeface="Haettenschweiler" pitchFamily="34" charset="0"/>
                </a:rPr>
                <a:t>  50%</a:t>
              </a:r>
              <a:r>
                <a:rPr lang="en-US" altLang="en-US" sz="1800" dirty="0">
                  <a:latin typeface="Haettenschweiler" pitchFamily="34" charset="0"/>
                </a:rPr>
                <a:t> of what</a:t>
              </a:r>
              <a:br>
                <a:rPr lang="en-US" altLang="en-US" sz="1800" dirty="0">
                  <a:latin typeface="Haettenschweiler" pitchFamily="34" charset="0"/>
                </a:rPr>
              </a:br>
              <a:r>
                <a:rPr lang="en-US" altLang="en-US" sz="1800" dirty="0">
                  <a:latin typeface="Haettenschweiler" pitchFamily="34" charset="0"/>
                </a:rPr>
                <a:t>  we </a:t>
              </a:r>
              <a:r>
                <a:rPr lang="en-US" altLang="en-US" sz="1800" dirty="0">
                  <a:solidFill>
                    <a:srgbClr val="E6697C"/>
                  </a:solidFill>
                  <a:latin typeface="Haettenschweiler" pitchFamily="34" charset="0"/>
                </a:rPr>
                <a:t>Hear and See</a:t>
              </a:r>
            </a:p>
            <a:p>
              <a:pPr eaLnBrk="1" hangingPunct="1">
                <a:lnSpc>
                  <a:spcPct val="80000"/>
                </a:lnSpc>
                <a:spcBef>
                  <a:spcPct val="0"/>
                </a:spcBef>
                <a:buFontTx/>
                <a:buNone/>
              </a:pPr>
              <a:endParaRPr lang="en-US" altLang="en-US" sz="1800" dirty="0">
                <a:latin typeface="Haettenschweiler" pitchFamily="34" charset="0"/>
              </a:endParaRPr>
            </a:p>
          </p:txBody>
        </p:sp>
      </p:grpSp>
      <p:grpSp>
        <p:nvGrpSpPr>
          <p:cNvPr id="36873" name="Group 19"/>
          <p:cNvGrpSpPr>
            <a:grpSpLocks/>
          </p:cNvGrpSpPr>
          <p:nvPr/>
        </p:nvGrpSpPr>
        <p:grpSpPr bwMode="auto">
          <a:xfrm>
            <a:off x="3983038" y="5008563"/>
            <a:ext cx="2981325" cy="1384300"/>
            <a:chOff x="2306" y="3171"/>
            <a:chExt cx="1878" cy="872"/>
          </a:xfrm>
        </p:grpSpPr>
        <p:grpSp>
          <p:nvGrpSpPr>
            <p:cNvPr id="85010" name="Group 20"/>
            <p:cNvGrpSpPr>
              <a:grpSpLocks/>
            </p:cNvGrpSpPr>
            <p:nvPr/>
          </p:nvGrpSpPr>
          <p:grpSpPr bwMode="auto">
            <a:xfrm>
              <a:off x="2306" y="3171"/>
              <a:ext cx="1878" cy="872"/>
              <a:chOff x="2306" y="3174"/>
              <a:chExt cx="1878" cy="872"/>
            </a:xfrm>
          </p:grpSpPr>
          <p:sp>
            <p:nvSpPr>
              <p:cNvPr id="85012" name="AutoShape 21"/>
              <p:cNvSpPr>
                <a:spLocks noChangeArrowheads="1"/>
              </p:cNvSpPr>
              <p:nvPr/>
            </p:nvSpPr>
            <p:spPr bwMode="auto">
              <a:xfrm flipV="1">
                <a:off x="2306" y="3188"/>
                <a:ext cx="950" cy="858"/>
              </a:xfrm>
              <a:prstGeom prst="triangle">
                <a:avLst>
                  <a:gd name="adj" fmla="val 50000"/>
                </a:avLst>
              </a:prstGeom>
              <a:solidFill>
                <a:srgbClr val="DA242C"/>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00000"/>
                  </a:lnSpc>
                  <a:spcBef>
                    <a:spcPct val="0"/>
                  </a:spcBef>
                  <a:buFontTx/>
                  <a:buNone/>
                </a:pPr>
                <a:endParaRPr lang="en-US" altLang="en-US" sz="4000">
                  <a:solidFill>
                    <a:schemeClr val="accent2"/>
                  </a:solidFill>
                  <a:latin typeface="Arial Black" pitchFamily="34" charset="0"/>
                </a:endParaRPr>
              </a:p>
            </p:txBody>
          </p:sp>
          <p:sp>
            <p:nvSpPr>
              <p:cNvPr id="85013" name="Text Box 22"/>
              <p:cNvSpPr txBox="1">
                <a:spLocks noChangeArrowheads="1"/>
              </p:cNvSpPr>
              <p:nvPr/>
            </p:nvSpPr>
            <p:spPr bwMode="auto">
              <a:xfrm>
                <a:off x="3225" y="3174"/>
                <a:ext cx="959" cy="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lnSpc>
                    <a:spcPct val="80000"/>
                  </a:lnSpc>
                  <a:spcBef>
                    <a:spcPct val="0"/>
                  </a:spcBef>
                  <a:buFontTx/>
                  <a:buNone/>
                </a:pPr>
                <a:r>
                  <a:rPr lang="en-US" altLang="en-US" sz="1800" dirty="0">
                    <a:solidFill>
                      <a:srgbClr val="DA242C"/>
                    </a:solidFill>
                    <a:latin typeface="Haettenschweiler" pitchFamily="34" charset="0"/>
                  </a:rPr>
                  <a:t>30%</a:t>
                </a:r>
                <a:r>
                  <a:rPr lang="en-US" altLang="en-US" sz="1800" dirty="0">
                    <a:latin typeface="Haettenschweiler" pitchFamily="34" charset="0"/>
                  </a:rPr>
                  <a:t> of what</a:t>
                </a:r>
              </a:p>
              <a:p>
                <a:pPr eaLnBrk="1" hangingPunct="1">
                  <a:lnSpc>
                    <a:spcPct val="80000"/>
                  </a:lnSpc>
                  <a:spcBef>
                    <a:spcPct val="0"/>
                  </a:spcBef>
                  <a:buFontTx/>
                  <a:buNone/>
                </a:pPr>
                <a:r>
                  <a:rPr lang="en-US" altLang="en-US" sz="1800" dirty="0">
                    <a:latin typeface="Haettenschweiler" pitchFamily="34" charset="0"/>
                  </a:rPr>
                  <a:t>we </a:t>
                </a:r>
                <a:r>
                  <a:rPr lang="en-US" altLang="en-US" sz="1800" dirty="0">
                    <a:solidFill>
                      <a:srgbClr val="DA242C"/>
                    </a:solidFill>
                    <a:latin typeface="Haettenschweiler" pitchFamily="34" charset="0"/>
                  </a:rPr>
                  <a:t>See</a:t>
                </a:r>
              </a:p>
            </p:txBody>
          </p:sp>
        </p:grpSp>
        <p:sp>
          <p:nvSpPr>
            <p:cNvPr id="85011" name="Text Box 23"/>
            <p:cNvSpPr txBox="1">
              <a:spLocks noChangeArrowheads="1"/>
            </p:cNvSpPr>
            <p:nvPr/>
          </p:nvSpPr>
          <p:spPr bwMode="auto">
            <a:xfrm>
              <a:off x="2448" y="3245"/>
              <a:ext cx="660"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75000"/>
                </a:lnSpc>
                <a:spcBef>
                  <a:spcPct val="0"/>
                </a:spcBef>
                <a:buFontTx/>
                <a:buNone/>
              </a:pPr>
              <a:r>
                <a:rPr lang="en-US" altLang="en-US" sz="1600" b="1" dirty="0">
                  <a:latin typeface="Arial Narrow" pitchFamily="34" charset="0"/>
                </a:rPr>
                <a:t>Pictures</a:t>
              </a:r>
            </a:p>
          </p:txBody>
        </p:sp>
      </p:grpSp>
      <p:grpSp>
        <p:nvGrpSpPr>
          <p:cNvPr id="36874" name="Group 24"/>
          <p:cNvGrpSpPr>
            <a:grpSpLocks/>
          </p:cNvGrpSpPr>
          <p:nvPr/>
        </p:nvGrpSpPr>
        <p:grpSpPr bwMode="auto">
          <a:xfrm>
            <a:off x="2438400" y="5314948"/>
            <a:ext cx="2841625" cy="1066799"/>
            <a:chOff x="1338" y="3364"/>
            <a:chExt cx="1790" cy="672"/>
          </a:xfrm>
        </p:grpSpPr>
        <p:sp>
          <p:nvSpPr>
            <p:cNvPr id="85007" name="AutoShape 25"/>
            <p:cNvSpPr>
              <a:spLocks noChangeArrowheads="1"/>
            </p:cNvSpPr>
            <p:nvPr/>
          </p:nvSpPr>
          <p:spPr bwMode="auto">
            <a:xfrm flipV="1">
              <a:off x="2437" y="3428"/>
              <a:ext cx="691" cy="608"/>
            </a:xfrm>
            <a:prstGeom prst="triangle">
              <a:avLst>
                <a:gd name="adj" fmla="val 50000"/>
              </a:avLst>
            </a:prstGeom>
            <a:solidFill>
              <a:srgbClr val="5797B8"/>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endParaRPr lang="en-US" altLang="en-US"/>
            </a:p>
          </p:txBody>
        </p:sp>
        <p:sp>
          <p:nvSpPr>
            <p:cNvPr id="85008" name="Text Box 26"/>
            <p:cNvSpPr txBox="1">
              <a:spLocks noChangeArrowheads="1"/>
            </p:cNvSpPr>
            <p:nvPr/>
          </p:nvSpPr>
          <p:spPr bwMode="auto">
            <a:xfrm>
              <a:off x="2507" y="3429"/>
              <a:ext cx="558"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75000"/>
                </a:lnSpc>
                <a:spcBef>
                  <a:spcPct val="0"/>
                </a:spcBef>
                <a:buFontTx/>
                <a:buNone/>
              </a:pPr>
              <a:r>
                <a:rPr lang="en-US" altLang="en-US" sz="1600" b="1" dirty="0">
                  <a:latin typeface="Arial Narrow" pitchFamily="34" charset="0"/>
                </a:rPr>
                <a:t>Hearing</a:t>
              </a:r>
            </a:p>
          </p:txBody>
        </p:sp>
        <p:sp>
          <p:nvSpPr>
            <p:cNvPr id="85009" name="Text Box 27"/>
            <p:cNvSpPr txBox="1">
              <a:spLocks noChangeArrowheads="1"/>
            </p:cNvSpPr>
            <p:nvPr/>
          </p:nvSpPr>
          <p:spPr bwMode="auto">
            <a:xfrm>
              <a:off x="1338" y="3364"/>
              <a:ext cx="973" cy="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lnSpc>
                  <a:spcPct val="80000"/>
                </a:lnSpc>
                <a:spcBef>
                  <a:spcPct val="0"/>
                </a:spcBef>
                <a:buFontTx/>
                <a:buNone/>
              </a:pPr>
              <a:r>
                <a:rPr lang="en-US" altLang="en-US" sz="1600" dirty="0">
                  <a:solidFill>
                    <a:srgbClr val="5797B8"/>
                  </a:solidFill>
                  <a:latin typeface="Haettenschweiler" pitchFamily="34" charset="0"/>
                </a:rPr>
                <a:t> </a:t>
              </a:r>
              <a:r>
                <a:rPr lang="en-US" altLang="en-US" sz="1800" dirty="0">
                  <a:solidFill>
                    <a:srgbClr val="5797B8"/>
                  </a:solidFill>
                  <a:latin typeface="Haettenschweiler" pitchFamily="34" charset="0"/>
                </a:rPr>
                <a:t>20%</a:t>
              </a:r>
              <a:r>
                <a:rPr lang="en-US" altLang="en-US" sz="1800" dirty="0">
                  <a:latin typeface="Haettenschweiler" pitchFamily="34" charset="0"/>
                </a:rPr>
                <a:t> of what</a:t>
              </a:r>
              <a:br>
                <a:rPr lang="en-US" altLang="en-US" sz="1800" dirty="0">
                  <a:latin typeface="Haettenschweiler" pitchFamily="34" charset="0"/>
                </a:rPr>
              </a:br>
              <a:r>
                <a:rPr lang="en-US" altLang="en-US" sz="1800" dirty="0">
                  <a:latin typeface="Haettenschweiler" pitchFamily="34" charset="0"/>
                </a:rPr>
                <a:t> we </a:t>
              </a:r>
              <a:r>
                <a:rPr lang="en-US" altLang="en-US" sz="1800" dirty="0">
                  <a:solidFill>
                    <a:srgbClr val="5797B8"/>
                  </a:solidFill>
                  <a:latin typeface="Haettenschweiler" pitchFamily="34" charset="0"/>
                </a:rPr>
                <a:t>Hear</a:t>
              </a:r>
            </a:p>
          </p:txBody>
        </p:sp>
      </p:grpSp>
      <p:grpSp>
        <p:nvGrpSpPr>
          <p:cNvPr id="36875" name="Group 28"/>
          <p:cNvGrpSpPr>
            <a:grpSpLocks/>
          </p:cNvGrpSpPr>
          <p:nvPr/>
        </p:nvGrpSpPr>
        <p:grpSpPr bwMode="auto">
          <a:xfrm>
            <a:off x="4205287" y="5716588"/>
            <a:ext cx="2393949" cy="696912"/>
            <a:chOff x="2449" y="3620"/>
            <a:chExt cx="1508" cy="439"/>
          </a:xfrm>
        </p:grpSpPr>
        <p:sp>
          <p:nvSpPr>
            <p:cNvPr id="85004" name="AutoShape 29"/>
            <p:cNvSpPr>
              <a:spLocks noChangeArrowheads="1"/>
            </p:cNvSpPr>
            <p:nvPr/>
          </p:nvSpPr>
          <p:spPr bwMode="auto">
            <a:xfrm flipV="1">
              <a:off x="2562" y="3649"/>
              <a:ext cx="440" cy="410"/>
            </a:xfrm>
            <a:prstGeom prst="triangle">
              <a:avLst>
                <a:gd name="adj" fmla="val 50000"/>
              </a:avLst>
            </a:prstGeom>
            <a:solidFill>
              <a:srgbClr val="45ABC6"/>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endParaRPr lang="en-US" altLang="en-US"/>
            </a:p>
          </p:txBody>
        </p:sp>
        <p:sp>
          <p:nvSpPr>
            <p:cNvPr id="85005" name="Text Box 30"/>
            <p:cNvSpPr txBox="1">
              <a:spLocks noChangeArrowheads="1"/>
            </p:cNvSpPr>
            <p:nvPr/>
          </p:nvSpPr>
          <p:spPr bwMode="auto">
            <a:xfrm>
              <a:off x="2449" y="3620"/>
              <a:ext cx="66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algn="ctr" eaLnBrk="1" hangingPunct="1">
                <a:lnSpc>
                  <a:spcPct val="100000"/>
                </a:lnSpc>
                <a:spcBef>
                  <a:spcPct val="50000"/>
                </a:spcBef>
                <a:buFontTx/>
                <a:buNone/>
              </a:pPr>
              <a:r>
                <a:rPr lang="en-US" altLang="en-US" sz="1200" b="1">
                  <a:latin typeface="Arial Narrow" pitchFamily="34" charset="0"/>
                </a:rPr>
                <a:t>Reading</a:t>
              </a:r>
            </a:p>
          </p:txBody>
        </p:sp>
        <p:sp>
          <p:nvSpPr>
            <p:cNvPr id="85006" name="Text Box 31"/>
            <p:cNvSpPr txBox="1">
              <a:spLocks noChangeArrowheads="1"/>
            </p:cNvSpPr>
            <p:nvPr/>
          </p:nvSpPr>
          <p:spPr bwMode="auto">
            <a:xfrm>
              <a:off x="2920" y="3710"/>
              <a:ext cx="1037" cy="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lnSpc>
                  <a:spcPct val="80000"/>
                </a:lnSpc>
                <a:spcBef>
                  <a:spcPct val="0"/>
                </a:spcBef>
                <a:buFontTx/>
                <a:buNone/>
              </a:pPr>
              <a:r>
                <a:rPr lang="en-US" altLang="en-US" sz="1600" dirty="0">
                  <a:solidFill>
                    <a:srgbClr val="45ABC6"/>
                  </a:solidFill>
                  <a:latin typeface="Haettenschweiler" pitchFamily="34" charset="0"/>
                </a:rPr>
                <a:t>  </a:t>
              </a:r>
              <a:r>
                <a:rPr lang="en-US" altLang="en-US" sz="1800" dirty="0">
                  <a:solidFill>
                    <a:srgbClr val="45ABC6"/>
                  </a:solidFill>
                  <a:latin typeface="Haettenschweiler" pitchFamily="34" charset="0"/>
                </a:rPr>
                <a:t>10%</a:t>
              </a:r>
              <a:r>
                <a:rPr lang="en-US" altLang="en-US" sz="1800" dirty="0">
                  <a:latin typeface="Haettenschweiler" pitchFamily="34" charset="0"/>
                </a:rPr>
                <a:t> of what</a:t>
              </a:r>
              <a:br>
                <a:rPr lang="en-US" altLang="en-US" sz="1800" dirty="0">
                  <a:latin typeface="Haettenschweiler" pitchFamily="34" charset="0"/>
                </a:rPr>
              </a:br>
              <a:r>
                <a:rPr lang="en-US" altLang="en-US" sz="1800" dirty="0">
                  <a:latin typeface="Haettenschweiler" pitchFamily="34" charset="0"/>
                </a:rPr>
                <a:t>  we </a:t>
              </a:r>
              <a:r>
                <a:rPr lang="en-US" altLang="en-US" sz="1800" dirty="0">
                  <a:solidFill>
                    <a:srgbClr val="45ABC6"/>
                  </a:solidFill>
                  <a:latin typeface="Haettenschweiler" pitchFamily="34" charset="0"/>
                </a:rPr>
                <a:t>Read</a:t>
              </a:r>
            </a:p>
          </p:txBody>
        </p:sp>
      </p:grpSp>
      <p:sp>
        <p:nvSpPr>
          <p:cNvPr id="85003" name="Slide Number Placeholder 1"/>
          <p:cNvSpPr>
            <a:spLocks noGrp="1"/>
          </p:cNvSpPr>
          <p:nvPr>
            <p:ph type="sldNum" sz="quarter" idx="10"/>
          </p:nvPr>
        </p:nvSpPr>
        <p:spPr>
          <a:noFill/>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fld id="{D7BB4F9C-8692-496C-AF5B-71C6255E085D}" type="slidenum">
              <a:rPr lang="en-US" altLang="en-US" sz="1400" smtClean="0">
                <a:solidFill>
                  <a:schemeClr val="bg2"/>
                </a:solidFill>
              </a:rPr>
              <a:pPr eaLnBrk="1" hangingPunct="1"/>
              <a:t>13</a:t>
            </a:fld>
            <a:endParaRPr lang="en-US" altLang="en-US" sz="1400">
              <a:solidFill>
                <a:schemeClr val="bg2"/>
              </a:solidFill>
            </a:endParaRPr>
          </a:p>
        </p:txBody>
      </p:sp>
      <p:sp>
        <p:nvSpPr>
          <p:cNvPr id="2" name="Rectangle 1"/>
          <p:cNvSpPr/>
          <p:nvPr/>
        </p:nvSpPr>
        <p:spPr>
          <a:xfrm>
            <a:off x="8229600" y="6324600"/>
            <a:ext cx="354584"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3462571974"/>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87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687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687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687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687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68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6818" name="Rectangle 2"/>
          <p:cNvSpPr>
            <a:spLocks noGrp="1" noChangeArrowheads="1"/>
          </p:cNvSpPr>
          <p:nvPr>
            <p:ph type="title"/>
          </p:nvPr>
        </p:nvSpPr>
        <p:spPr/>
        <p:txBody>
          <a:bodyPr/>
          <a:lstStyle/>
          <a:p>
            <a:pPr eaLnBrk="1" hangingPunct="1">
              <a:defRPr/>
            </a:pPr>
            <a:r>
              <a:rPr lang="en-US" sz="4000" dirty="0">
                <a:solidFill>
                  <a:srgbClr val="3333FF"/>
                </a:solidFill>
                <a:latin typeface="Arial Black" panose="020B0A04020102020204" pitchFamily="34" charset="0"/>
              </a:rPr>
              <a:t>The Transfer of Training</a:t>
            </a:r>
          </a:p>
        </p:txBody>
      </p:sp>
      <p:sp>
        <p:nvSpPr>
          <p:cNvPr id="86019" name="Rectangle 3"/>
          <p:cNvSpPr>
            <a:spLocks noGrp="1" noChangeArrowheads="1"/>
          </p:cNvSpPr>
          <p:nvPr>
            <p:ph type="body" idx="1"/>
          </p:nvPr>
        </p:nvSpPr>
        <p:spPr/>
        <p:txBody>
          <a:bodyPr/>
          <a:lstStyle/>
          <a:p>
            <a:pPr marL="0" indent="0" eaLnBrk="1" hangingPunct="1">
              <a:buClr>
                <a:srgbClr val="0033CC"/>
              </a:buClr>
              <a:buFontTx/>
              <a:buNone/>
            </a:pPr>
            <a:r>
              <a:rPr lang="en-US" altLang="en-US" sz="4400" dirty="0">
                <a:solidFill>
                  <a:srgbClr val="0033CC"/>
                </a:solidFill>
              </a:rPr>
              <a:t>  </a:t>
            </a:r>
            <a:r>
              <a:rPr lang="en-US" altLang="en-US" sz="4400" dirty="0">
                <a:solidFill>
                  <a:srgbClr val="3333FF"/>
                </a:solidFill>
                <a:latin typeface="Arial" panose="020B0604020202020204" pitchFamily="34" charset="0"/>
                <a:cs typeface="Arial" panose="020B0604020202020204" pitchFamily="34" charset="0"/>
              </a:rPr>
              <a:t>What is </a:t>
            </a:r>
            <a:r>
              <a:rPr lang="en-US" altLang="en-US" sz="4400" b="1" dirty="0">
                <a:solidFill>
                  <a:srgbClr val="3333FF"/>
                </a:solidFill>
                <a:latin typeface="Arial" panose="020B0604020202020204" pitchFamily="34" charset="0"/>
                <a:cs typeface="Arial" panose="020B0604020202020204" pitchFamily="34" charset="0"/>
              </a:rPr>
              <a:t>WII-FM?</a:t>
            </a:r>
          </a:p>
          <a:p>
            <a:pPr marL="0" indent="0" eaLnBrk="1" hangingPunct="1">
              <a:buClr>
                <a:srgbClr val="0033CC"/>
              </a:buClr>
              <a:buFontTx/>
              <a:buNone/>
            </a:pPr>
            <a:r>
              <a:rPr lang="en-US" altLang="en-US" sz="4400" b="1" dirty="0">
                <a:solidFill>
                  <a:srgbClr val="0033CC"/>
                </a:solidFill>
                <a:latin typeface="Arial" panose="020B0604020202020204" pitchFamily="34" charset="0"/>
                <a:cs typeface="Arial" panose="020B0604020202020204" pitchFamily="34" charset="0"/>
              </a:rPr>
              <a:t>  </a:t>
            </a:r>
            <a:r>
              <a:rPr lang="en-US" altLang="en-US" sz="4400" b="1" dirty="0">
                <a:solidFill>
                  <a:srgbClr val="3333FF"/>
                </a:solidFill>
                <a:latin typeface="Arial" panose="020B0604020202020204" pitchFamily="34" charset="0"/>
                <a:cs typeface="Arial" panose="020B0604020202020204" pitchFamily="34" charset="0"/>
              </a:rPr>
              <a:t>What’s in it For </a:t>
            </a:r>
            <a:r>
              <a:rPr lang="en-US" altLang="en-US" sz="4400" b="1" dirty="0">
                <a:solidFill>
                  <a:srgbClr val="FF0000"/>
                </a:solidFill>
                <a:latin typeface="Arial" panose="020B0604020202020204" pitchFamily="34" charset="0"/>
                <a:cs typeface="Arial" panose="020B0604020202020204" pitchFamily="34" charset="0"/>
              </a:rPr>
              <a:t>Me!</a:t>
            </a:r>
          </a:p>
          <a:p>
            <a:pPr marL="0" indent="0" eaLnBrk="1" hangingPunct="1">
              <a:buClr>
                <a:srgbClr val="0033CC"/>
              </a:buClr>
              <a:buFontTx/>
              <a:buNone/>
            </a:pPr>
            <a:r>
              <a:rPr lang="en-US" altLang="en-US" sz="4400" dirty="0">
                <a:solidFill>
                  <a:srgbClr val="0033CC"/>
                </a:solidFill>
              </a:rPr>
              <a:t>  </a:t>
            </a:r>
          </a:p>
        </p:txBody>
      </p:sp>
      <p:sp>
        <p:nvSpPr>
          <p:cNvPr id="86020" name="Slide Number Placeholder 1"/>
          <p:cNvSpPr>
            <a:spLocks noGrp="1"/>
          </p:cNvSpPr>
          <p:nvPr>
            <p:ph type="sldNum" sz="quarter" idx="10"/>
          </p:nvPr>
        </p:nvSpPr>
        <p:spPr>
          <a:noFill/>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fld id="{679AC331-33DD-4A73-9D99-88E12A169F38}" type="slidenum">
              <a:rPr lang="en-US" altLang="en-US" sz="1400" smtClean="0">
                <a:solidFill>
                  <a:schemeClr val="bg2"/>
                </a:solidFill>
              </a:rPr>
              <a:pPr eaLnBrk="1" hangingPunct="1"/>
              <a:t>14</a:t>
            </a:fld>
            <a:endParaRPr lang="en-US" altLang="en-US" sz="1400">
              <a:solidFill>
                <a:schemeClr val="bg2"/>
              </a:solidFill>
            </a:endParaRPr>
          </a:p>
        </p:txBody>
      </p:sp>
      <p:sp>
        <p:nvSpPr>
          <p:cNvPr id="5" name="Cloud Callout 4"/>
          <p:cNvSpPr/>
          <p:nvPr/>
        </p:nvSpPr>
        <p:spPr bwMode="auto">
          <a:xfrm>
            <a:off x="4953000" y="3505200"/>
            <a:ext cx="3352800" cy="2216150"/>
          </a:xfrm>
          <a:prstGeom prst="cloudCallou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1" u="none" strike="noStrike" cap="none" normalizeH="0" baseline="0" dirty="0">
              <a:ln>
                <a:noFill/>
              </a:ln>
              <a:solidFill>
                <a:schemeClr val="tx1"/>
              </a:solidFill>
              <a:effectLst/>
              <a:latin typeface="Arial" charset="0"/>
              <a:cs typeface="Arial" charset="0"/>
            </a:endParaRPr>
          </a:p>
        </p:txBody>
      </p:sp>
      <p:sp>
        <p:nvSpPr>
          <p:cNvPr id="6" name="TextBox 5"/>
          <p:cNvSpPr txBox="1"/>
          <p:nvPr/>
        </p:nvSpPr>
        <p:spPr>
          <a:xfrm>
            <a:off x="5449429" y="4182388"/>
            <a:ext cx="2573140" cy="861774"/>
          </a:xfrm>
          <a:prstGeom prst="rect">
            <a:avLst/>
          </a:prstGeom>
          <a:noFill/>
        </p:spPr>
        <p:txBody>
          <a:bodyPr wrap="none" rtlCol="0">
            <a:spAutoFit/>
          </a:bodyPr>
          <a:lstStyle/>
          <a:p>
            <a:r>
              <a:rPr lang="en-US" sz="5000" i="0" dirty="0">
                <a:solidFill>
                  <a:srgbClr val="387BB8"/>
                </a:solidFill>
                <a:latin typeface="Arial Black" pitchFamily="34" charset="0"/>
                <a:ea typeface="Adobe Fan Heiti Std B" pitchFamily="34" charset="-128"/>
              </a:rPr>
              <a:t>WII-FM</a:t>
            </a:r>
          </a:p>
        </p:txBody>
      </p:sp>
      <p:sp>
        <p:nvSpPr>
          <p:cNvPr id="2" name="Rectangle 1"/>
          <p:cNvSpPr/>
          <p:nvPr/>
        </p:nvSpPr>
        <p:spPr>
          <a:xfrm>
            <a:off x="8153400" y="6248400"/>
            <a:ext cx="354584"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14</a:t>
            </a:r>
          </a:p>
        </p:txBody>
      </p:sp>
    </p:spTree>
    <p:extLst>
      <p:ext uri="{BB962C8B-B14F-4D97-AF65-F5344CB8AC3E}">
        <p14:creationId xmlns:p14="http://schemas.microsoft.com/office/powerpoint/2010/main" val="282690862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anim calcmode="lin" valueType="num">
                                      <p:cBhvr>
                                        <p:cTn id="7" dur="1000" fill="hold"/>
                                        <p:tgtEl>
                                          <p:spTgt spid="8601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86019">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86019">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86019">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86019">
                                            <p:txEl>
                                              <p:pRg st="1" end="1"/>
                                            </p:txEl>
                                          </p:spTgt>
                                        </p:tgtEl>
                                        <p:attrNameLst>
                                          <p:attrName>style.visibility</p:attrName>
                                        </p:attrNameLst>
                                      </p:cBhvr>
                                      <p:to>
                                        <p:strVal val="visible"/>
                                      </p:to>
                                    </p:set>
                                    <p:anim calcmode="lin" valueType="num">
                                      <p:cBhvr>
                                        <p:cTn id="15" dur="1000" fill="hold"/>
                                        <p:tgtEl>
                                          <p:spTgt spid="86019">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86019">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86019">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860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1826" name="Rectangle 2"/>
          <p:cNvSpPr>
            <a:spLocks noGrp="1" noChangeArrowheads="1"/>
          </p:cNvSpPr>
          <p:nvPr>
            <p:ph type="title"/>
          </p:nvPr>
        </p:nvSpPr>
        <p:spPr>
          <a:xfrm>
            <a:off x="0" y="274638"/>
            <a:ext cx="9144000" cy="844550"/>
          </a:xfrm>
        </p:spPr>
        <p:txBody>
          <a:bodyPr/>
          <a:lstStyle/>
          <a:p>
            <a:pPr eaLnBrk="1" hangingPunct="1">
              <a:defRPr/>
            </a:pPr>
            <a:r>
              <a:rPr lang="en-US" sz="3200" b="0" dirty="0">
                <a:solidFill>
                  <a:srgbClr val="3333FF"/>
                </a:solidFill>
                <a:latin typeface="Arial Black" pitchFamily="34" charset="0"/>
              </a:rPr>
              <a:t>Effective Instructional Delivery</a:t>
            </a:r>
          </a:p>
        </p:txBody>
      </p:sp>
      <p:sp>
        <p:nvSpPr>
          <p:cNvPr id="97283" name="Rectangle 3"/>
          <p:cNvSpPr>
            <a:spLocks noGrp="1" noChangeArrowheads="1"/>
          </p:cNvSpPr>
          <p:nvPr>
            <p:ph type="body" idx="1"/>
          </p:nvPr>
        </p:nvSpPr>
        <p:spPr>
          <a:xfrm>
            <a:off x="304800" y="1447800"/>
            <a:ext cx="8382000" cy="4525963"/>
          </a:xfrm>
          <a:extLst>
            <a:ext uri="{909E8E84-426E-40DD-AFC4-6F175D3DCCD1}">
              <a14:hiddenFill xmlns:a14="http://schemas.microsoft.com/office/drawing/2010/main">
                <a:solidFill>
                  <a:srgbClr val="C0C0C0"/>
                </a:solidFill>
              </a14:hiddenFill>
            </a:ext>
          </a:extLst>
        </p:spPr>
        <p:txBody>
          <a:bodyPr/>
          <a:lstStyle/>
          <a:p>
            <a:pPr defTabSz="977900" eaLnBrk="1" hangingPunct="1">
              <a:buFontTx/>
              <a:buNone/>
              <a:tabLst>
                <a:tab pos="1482725" algn="l"/>
              </a:tabLst>
            </a:pPr>
            <a:r>
              <a:rPr lang="en-US" altLang="en-US" sz="2800" dirty="0">
                <a:solidFill>
                  <a:srgbClr val="3333FF"/>
                </a:solidFill>
                <a:latin typeface="Arial" panose="020B0604020202020204" pitchFamily="34" charset="0"/>
                <a:cs typeface="Arial" panose="020B0604020202020204" pitchFamily="34" charset="0"/>
              </a:rPr>
              <a:t>Step 1: 	State the Lesson Title</a:t>
            </a:r>
          </a:p>
          <a:p>
            <a:pPr defTabSz="977900" eaLnBrk="1" hangingPunct="1">
              <a:buFontTx/>
              <a:buNone/>
              <a:tabLst>
                <a:tab pos="1482725" algn="l"/>
              </a:tabLst>
            </a:pPr>
            <a:r>
              <a:rPr lang="en-US" altLang="en-US" sz="2800" dirty="0">
                <a:solidFill>
                  <a:srgbClr val="3333FF"/>
                </a:solidFill>
                <a:latin typeface="Arial" panose="020B0604020202020204" pitchFamily="34" charset="0"/>
                <a:cs typeface="Arial" panose="020B0604020202020204" pitchFamily="34" charset="0"/>
              </a:rPr>
              <a:t>Step 2: 	State the Lesson Objectives</a:t>
            </a:r>
          </a:p>
          <a:p>
            <a:pPr defTabSz="977900" eaLnBrk="1" hangingPunct="1">
              <a:buFontTx/>
              <a:buNone/>
              <a:tabLst>
                <a:tab pos="1482725" algn="l"/>
              </a:tabLst>
            </a:pPr>
            <a:r>
              <a:rPr lang="en-US" altLang="en-US" sz="2800" dirty="0">
                <a:solidFill>
                  <a:srgbClr val="3333FF"/>
                </a:solidFill>
                <a:latin typeface="Arial" panose="020B0604020202020204" pitchFamily="34" charset="0"/>
                <a:cs typeface="Arial" panose="020B0604020202020204" pitchFamily="34" charset="0"/>
              </a:rPr>
              <a:t>Step 3: 	Introduce the Lesson</a:t>
            </a:r>
          </a:p>
          <a:p>
            <a:pPr defTabSz="977900" eaLnBrk="1" hangingPunct="1">
              <a:buFontTx/>
              <a:buNone/>
              <a:tabLst>
                <a:tab pos="1482725" algn="l"/>
              </a:tabLst>
            </a:pPr>
            <a:r>
              <a:rPr lang="en-US" altLang="en-US" sz="2800" dirty="0">
                <a:solidFill>
                  <a:srgbClr val="3333FF"/>
                </a:solidFill>
                <a:latin typeface="Arial" panose="020B0604020202020204" pitchFamily="34" charset="0"/>
                <a:cs typeface="Arial" panose="020B0604020202020204" pitchFamily="34" charset="0"/>
              </a:rPr>
              <a:t>Step 4: 	Assign Reading and Interactive Exercises</a:t>
            </a:r>
          </a:p>
          <a:p>
            <a:pPr defTabSz="977900" eaLnBrk="1" hangingPunct="1">
              <a:buFontTx/>
              <a:buNone/>
              <a:tabLst>
                <a:tab pos="1482725" algn="l"/>
              </a:tabLst>
            </a:pPr>
            <a:r>
              <a:rPr lang="en-US" altLang="en-US" sz="2800" dirty="0">
                <a:solidFill>
                  <a:srgbClr val="3333FF"/>
                </a:solidFill>
                <a:latin typeface="Arial" panose="020B0604020202020204" pitchFamily="34" charset="0"/>
                <a:cs typeface="Arial" panose="020B0604020202020204" pitchFamily="34" charset="0"/>
              </a:rPr>
              <a:t>Step 5: 	Present the Lesson</a:t>
            </a:r>
          </a:p>
          <a:p>
            <a:pPr defTabSz="977900" eaLnBrk="1" hangingPunct="1">
              <a:buFontTx/>
              <a:buNone/>
              <a:tabLst>
                <a:tab pos="1482725" algn="l"/>
              </a:tabLst>
            </a:pPr>
            <a:r>
              <a:rPr lang="en-US" altLang="en-US" sz="2800" dirty="0">
                <a:solidFill>
                  <a:srgbClr val="3333FF"/>
                </a:solidFill>
                <a:latin typeface="Arial" panose="020B0604020202020204" pitchFamily="34" charset="0"/>
                <a:cs typeface="Arial" panose="020B0604020202020204" pitchFamily="34" charset="0"/>
              </a:rPr>
              <a:t>Step 6: 	Complete Participative Exercises</a:t>
            </a:r>
          </a:p>
          <a:p>
            <a:pPr defTabSz="977900" eaLnBrk="1" hangingPunct="1">
              <a:buFontTx/>
              <a:buNone/>
              <a:tabLst>
                <a:tab pos="1482725" algn="l"/>
              </a:tabLst>
            </a:pPr>
            <a:r>
              <a:rPr lang="en-US" altLang="en-US" sz="2800" dirty="0">
                <a:solidFill>
                  <a:srgbClr val="3333FF"/>
                </a:solidFill>
                <a:latin typeface="Arial" panose="020B0604020202020204" pitchFamily="34" charset="0"/>
                <a:cs typeface="Arial" panose="020B0604020202020204" pitchFamily="34" charset="0"/>
              </a:rPr>
              <a:t>Step 7: 	Summarize the Lesson</a:t>
            </a:r>
          </a:p>
          <a:p>
            <a:pPr defTabSz="977900" eaLnBrk="1" hangingPunct="1">
              <a:buFontTx/>
              <a:buNone/>
              <a:tabLst>
                <a:tab pos="1482725" algn="l"/>
              </a:tabLst>
            </a:pPr>
            <a:endParaRPr lang="en-US" altLang="en-US" dirty="0"/>
          </a:p>
        </p:txBody>
      </p:sp>
      <p:sp>
        <p:nvSpPr>
          <p:cNvPr id="60420" name="Line 4"/>
          <p:cNvSpPr>
            <a:spLocks noChangeShapeType="1"/>
          </p:cNvSpPr>
          <p:nvPr/>
        </p:nvSpPr>
        <p:spPr bwMode="auto">
          <a:xfrm>
            <a:off x="457200" y="1219200"/>
            <a:ext cx="82296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Box 1"/>
          <p:cNvSpPr txBox="1">
            <a:spLocks noChangeArrowheads="1"/>
          </p:cNvSpPr>
          <p:nvPr/>
        </p:nvSpPr>
        <p:spPr bwMode="auto">
          <a:xfrm>
            <a:off x="1286128" y="5181600"/>
            <a:ext cx="6615112" cy="1477328"/>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buFontTx/>
              <a:buNone/>
            </a:pPr>
            <a:r>
              <a:rPr lang="en-US" altLang="en-US" sz="3000" b="1" dirty="0">
                <a:solidFill>
                  <a:srgbClr val="C00000"/>
                </a:solidFill>
              </a:rPr>
              <a:t>Tell them</a:t>
            </a:r>
            <a:r>
              <a:rPr lang="en-US" altLang="en-US" sz="3000" dirty="0">
                <a:solidFill>
                  <a:srgbClr val="3333CC"/>
                </a:solidFill>
              </a:rPr>
              <a:t> what you’re going to tell them, </a:t>
            </a:r>
            <a:r>
              <a:rPr lang="en-US" altLang="en-US" sz="3000" b="1" dirty="0">
                <a:solidFill>
                  <a:srgbClr val="C00000"/>
                </a:solidFill>
              </a:rPr>
              <a:t>tell them</a:t>
            </a:r>
            <a:r>
              <a:rPr lang="en-US" altLang="en-US" sz="3000" dirty="0">
                <a:solidFill>
                  <a:srgbClr val="3333CC"/>
                </a:solidFill>
              </a:rPr>
              <a:t>, then </a:t>
            </a:r>
            <a:r>
              <a:rPr lang="en-US" altLang="en-US" sz="3000" b="1" dirty="0">
                <a:solidFill>
                  <a:srgbClr val="C00000"/>
                </a:solidFill>
              </a:rPr>
              <a:t>tell them </a:t>
            </a:r>
            <a:r>
              <a:rPr lang="en-US" altLang="en-US" sz="3000" dirty="0">
                <a:solidFill>
                  <a:srgbClr val="3333CC"/>
                </a:solidFill>
              </a:rPr>
              <a:t>what you told them.</a:t>
            </a:r>
          </a:p>
        </p:txBody>
      </p:sp>
      <p:sp>
        <p:nvSpPr>
          <p:cNvPr id="60422" name="Slide Number Placeholder 2"/>
          <p:cNvSpPr>
            <a:spLocks noGrp="1"/>
          </p:cNvSpPr>
          <p:nvPr>
            <p:ph type="sldNum" sz="quarter" idx="10"/>
          </p:nvPr>
        </p:nvSpPr>
        <p:spPr>
          <a:noFill/>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fld id="{7D44483C-252C-407D-A624-15245C15942E}" type="slidenum">
              <a:rPr lang="en-US" altLang="en-US" sz="1400" smtClean="0">
                <a:solidFill>
                  <a:schemeClr val="bg2"/>
                </a:solidFill>
              </a:rPr>
              <a:pPr eaLnBrk="1" hangingPunct="1"/>
              <a:t>15</a:t>
            </a:fld>
            <a:endParaRPr lang="en-US" altLang="en-US" sz="1400">
              <a:solidFill>
                <a:schemeClr val="bg2"/>
              </a:solidFill>
            </a:endParaRPr>
          </a:p>
        </p:txBody>
      </p:sp>
      <p:sp>
        <p:nvSpPr>
          <p:cNvPr id="3" name="Rectangle 2"/>
          <p:cNvSpPr/>
          <p:nvPr/>
        </p:nvSpPr>
        <p:spPr>
          <a:xfrm>
            <a:off x="8245654" y="6312166"/>
            <a:ext cx="354584"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15</a:t>
            </a:r>
          </a:p>
        </p:txBody>
      </p:sp>
    </p:spTree>
    <p:extLst>
      <p:ext uri="{BB962C8B-B14F-4D97-AF65-F5344CB8AC3E}">
        <p14:creationId xmlns:p14="http://schemas.microsoft.com/office/powerpoint/2010/main" val="220852536"/>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animEffect transition="in" filter="circle(in)">
                                      <p:cBhvr>
                                        <p:cTn id="7" dur="2000"/>
                                        <p:tgtEl>
                                          <p:spTgt spid="972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97283">
                                            <p:txEl>
                                              <p:pRg st="1" end="1"/>
                                            </p:txEl>
                                          </p:spTgt>
                                        </p:tgtEl>
                                        <p:attrNameLst>
                                          <p:attrName>style.visibility</p:attrName>
                                        </p:attrNameLst>
                                      </p:cBhvr>
                                      <p:to>
                                        <p:strVal val="visible"/>
                                      </p:to>
                                    </p:set>
                                    <p:animEffect transition="in" filter="circle(in)">
                                      <p:cBhvr>
                                        <p:cTn id="12" dur="2000"/>
                                        <p:tgtEl>
                                          <p:spTgt spid="972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97283">
                                            <p:txEl>
                                              <p:pRg st="2" end="2"/>
                                            </p:txEl>
                                          </p:spTgt>
                                        </p:tgtEl>
                                        <p:attrNameLst>
                                          <p:attrName>style.visibility</p:attrName>
                                        </p:attrNameLst>
                                      </p:cBhvr>
                                      <p:to>
                                        <p:strVal val="visible"/>
                                      </p:to>
                                    </p:set>
                                    <p:animEffect transition="in" filter="circle(in)">
                                      <p:cBhvr>
                                        <p:cTn id="17" dur="2000"/>
                                        <p:tgtEl>
                                          <p:spTgt spid="972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97283">
                                            <p:txEl>
                                              <p:pRg st="3" end="3"/>
                                            </p:txEl>
                                          </p:spTgt>
                                        </p:tgtEl>
                                        <p:attrNameLst>
                                          <p:attrName>style.visibility</p:attrName>
                                        </p:attrNameLst>
                                      </p:cBhvr>
                                      <p:to>
                                        <p:strVal val="visible"/>
                                      </p:to>
                                    </p:set>
                                    <p:animEffect transition="in" filter="circle(in)">
                                      <p:cBhvr>
                                        <p:cTn id="22" dur="2000"/>
                                        <p:tgtEl>
                                          <p:spTgt spid="972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97283">
                                            <p:txEl>
                                              <p:pRg st="4" end="4"/>
                                            </p:txEl>
                                          </p:spTgt>
                                        </p:tgtEl>
                                        <p:attrNameLst>
                                          <p:attrName>style.visibility</p:attrName>
                                        </p:attrNameLst>
                                      </p:cBhvr>
                                      <p:to>
                                        <p:strVal val="visible"/>
                                      </p:to>
                                    </p:set>
                                    <p:animEffect transition="in" filter="circle(in)">
                                      <p:cBhvr>
                                        <p:cTn id="27" dur="2000"/>
                                        <p:tgtEl>
                                          <p:spTgt spid="9728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nodeType="clickEffect">
                                  <p:stCondLst>
                                    <p:cond delay="0"/>
                                  </p:stCondLst>
                                  <p:childTnLst>
                                    <p:set>
                                      <p:cBhvr>
                                        <p:cTn id="31" dur="1" fill="hold">
                                          <p:stCondLst>
                                            <p:cond delay="0"/>
                                          </p:stCondLst>
                                        </p:cTn>
                                        <p:tgtEl>
                                          <p:spTgt spid="97283">
                                            <p:txEl>
                                              <p:pRg st="5" end="5"/>
                                            </p:txEl>
                                          </p:spTgt>
                                        </p:tgtEl>
                                        <p:attrNameLst>
                                          <p:attrName>style.visibility</p:attrName>
                                        </p:attrNameLst>
                                      </p:cBhvr>
                                      <p:to>
                                        <p:strVal val="visible"/>
                                      </p:to>
                                    </p:set>
                                    <p:animEffect transition="in" filter="circle(in)">
                                      <p:cBhvr>
                                        <p:cTn id="32" dur="2000"/>
                                        <p:tgtEl>
                                          <p:spTgt spid="9728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ntr" presetSubtype="16" fill="hold" nodeType="clickEffect">
                                  <p:stCondLst>
                                    <p:cond delay="0"/>
                                  </p:stCondLst>
                                  <p:childTnLst>
                                    <p:set>
                                      <p:cBhvr>
                                        <p:cTn id="36" dur="1" fill="hold">
                                          <p:stCondLst>
                                            <p:cond delay="0"/>
                                          </p:stCondLst>
                                        </p:cTn>
                                        <p:tgtEl>
                                          <p:spTgt spid="97283">
                                            <p:txEl>
                                              <p:pRg st="6" end="6"/>
                                            </p:txEl>
                                          </p:spTgt>
                                        </p:tgtEl>
                                        <p:attrNameLst>
                                          <p:attrName>style.visibility</p:attrName>
                                        </p:attrNameLst>
                                      </p:cBhvr>
                                      <p:to>
                                        <p:strVal val="visible"/>
                                      </p:to>
                                    </p:set>
                                    <p:animEffect transition="in" filter="circle(in)">
                                      <p:cBhvr>
                                        <p:cTn id="37" dur="2000"/>
                                        <p:tgtEl>
                                          <p:spTgt spid="9728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8107" y="152400"/>
            <a:ext cx="8991600" cy="1031875"/>
          </a:xfrm>
        </p:spPr>
        <p:txBody>
          <a:bodyPr>
            <a:normAutofit fontScale="90000"/>
          </a:bodyPr>
          <a:lstStyle/>
          <a:p>
            <a:pPr>
              <a:defRPr/>
            </a:pPr>
            <a:br>
              <a:rPr lang="en-US" sz="4000" dirty="0">
                <a:solidFill>
                  <a:srgbClr val="3333FF"/>
                </a:solidFill>
                <a:latin typeface="Arial Black" panose="020B0A04020102020204" pitchFamily="34" charset="0"/>
              </a:rPr>
            </a:br>
            <a:r>
              <a:rPr lang="en-US" sz="4000" dirty="0">
                <a:solidFill>
                  <a:srgbClr val="3333FF"/>
                </a:solidFill>
                <a:latin typeface="Arial Black" panose="020B0A04020102020204" pitchFamily="34" charset="0"/>
              </a:rPr>
              <a:t>Key Messages</a:t>
            </a:r>
          </a:p>
        </p:txBody>
      </p:sp>
      <p:sp>
        <p:nvSpPr>
          <p:cNvPr id="130051" name="Rectangle 3"/>
          <p:cNvSpPr>
            <a:spLocks noGrp="1" noChangeArrowheads="1"/>
          </p:cNvSpPr>
          <p:nvPr>
            <p:ph type="body" idx="1"/>
          </p:nvPr>
        </p:nvSpPr>
        <p:spPr>
          <a:xfrm>
            <a:off x="617538" y="1462088"/>
            <a:ext cx="7772400" cy="5029200"/>
          </a:xfrm>
        </p:spPr>
        <p:txBody>
          <a:bodyPr/>
          <a:lstStyle/>
          <a:p>
            <a:pPr>
              <a:buClr>
                <a:srgbClr val="0033CC"/>
              </a:buClr>
              <a:buFont typeface="Wingdings" pitchFamily="2" charset="2"/>
              <a:buChar char="Ø"/>
            </a:pPr>
            <a:r>
              <a:rPr lang="en-US" altLang="en-US" sz="2600" dirty="0">
                <a:solidFill>
                  <a:srgbClr val="3333FF"/>
                </a:solidFill>
                <a:latin typeface="Arial" panose="020B0604020202020204" pitchFamily="34" charset="0"/>
                <a:cs typeface="Arial" panose="020B0604020202020204" pitchFamily="34" charset="0"/>
              </a:rPr>
              <a:t>Use the knowledge, tips and learnings from this workshop to improve your competence and confidence as a Trainer.</a:t>
            </a:r>
          </a:p>
          <a:p>
            <a:pPr>
              <a:buClr>
                <a:srgbClr val="0033CC"/>
              </a:buClr>
              <a:buFont typeface="Wingdings" pitchFamily="2" charset="2"/>
              <a:buChar char="Ø"/>
            </a:pPr>
            <a:r>
              <a:rPr lang="en-US" altLang="en-US" sz="2600" dirty="0">
                <a:solidFill>
                  <a:srgbClr val="3333FF"/>
                </a:solidFill>
                <a:latin typeface="Arial" panose="020B0604020202020204" pitchFamily="34" charset="0"/>
                <a:cs typeface="Arial" panose="020B0604020202020204" pitchFamily="34" charset="0"/>
              </a:rPr>
              <a:t>Use a variety of teaching methods to facilitate a participative, fun learning environment.</a:t>
            </a:r>
          </a:p>
          <a:p>
            <a:pPr>
              <a:buClr>
                <a:srgbClr val="0033CC"/>
              </a:buClr>
              <a:buFont typeface="Wingdings" pitchFamily="2" charset="2"/>
              <a:buChar char="Ø"/>
            </a:pPr>
            <a:r>
              <a:rPr lang="en-US" altLang="en-US" sz="2600" dirty="0">
                <a:solidFill>
                  <a:srgbClr val="3333FF"/>
                </a:solidFill>
                <a:latin typeface="Arial" panose="020B0604020202020204" pitchFamily="34" charset="0"/>
                <a:cs typeface="Arial" panose="020B0604020202020204" pitchFamily="34" charset="0"/>
              </a:rPr>
              <a:t>Continuously improve your training events through feedback process. </a:t>
            </a:r>
          </a:p>
          <a:p>
            <a:pPr>
              <a:buClr>
                <a:srgbClr val="C00000"/>
              </a:buClr>
              <a:buFont typeface="Wingdings" pitchFamily="2" charset="2"/>
              <a:buChar char="Ø"/>
            </a:pPr>
            <a:r>
              <a:rPr lang="en-US" altLang="en-US" sz="2600" b="1" dirty="0">
                <a:solidFill>
                  <a:srgbClr val="C00000"/>
                </a:solidFill>
                <a:latin typeface="Arial" panose="020B0604020202020204" pitchFamily="34" charset="0"/>
                <a:cs typeface="Arial" panose="020B0604020202020204" pitchFamily="34" charset="0"/>
              </a:rPr>
              <a:t>Be a change agent difference maker 24/7/52!</a:t>
            </a:r>
          </a:p>
        </p:txBody>
      </p:sp>
      <p:sp>
        <p:nvSpPr>
          <p:cNvPr id="109572" name="Slide Number Placeholder 1"/>
          <p:cNvSpPr>
            <a:spLocks noGrp="1"/>
          </p:cNvSpPr>
          <p:nvPr>
            <p:ph type="sldNum" sz="quarter" idx="10"/>
          </p:nvPr>
        </p:nvSpPr>
        <p:spPr>
          <a:xfrm>
            <a:off x="8229600" y="6324600"/>
            <a:ext cx="600075" cy="269875"/>
          </a:xfrm>
          <a:noFill/>
        </p:spPr>
        <p:txBody>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6pPr>
            <a:lvl7pPr marL="29718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7pPr>
            <a:lvl8pPr marL="34290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8pPr>
            <a:lvl9pPr marL="3886200" indent="-228600" eaLnBrk="0" fontAlgn="base" hangingPunct="0">
              <a:lnSpc>
                <a:spcPct val="90000"/>
              </a:lnSpc>
              <a:spcBef>
                <a:spcPct val="20000"/>
              </a:spcBef>
              <a:spcAft>
                <a:spcPct val="0"/>
              </a:spcAft>
              <a:buChar char="•"/>
              <a:defRPr sz="2400">
                <a:solidFill>
                  <a:schemeClr val="tx1"/>
                </a:solidFill>
                <a:latin typeface="Arial" charset="0"/>
                <a:cs typeface="Arial" charset="0"/>
              </a:defRPr>
            </a:lvl9pPr>
          </a:lstStyle>
          <a:p>
            <a:pPr eaLnBrk="1" hangingPunct="1"/>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16</a:t>
            </a:r>
          </a:p>
        </p:txBody>
      </p:sp>
    </p:spTree>
    <p:extLst>
      <p:ext uri="{BB962C8B-B14F-4D97-AF65-F5344CB8AC3E}">
        <p14:creationId xmlns:p14="http://schemas.microsoft.com/office/powerpoint/2010/main" val="127369314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anim calcmode="lin" valueType="num">
                                      <p:cBhvr additive="base">
                                        <p:cTn id="7" dur="500" fill="hold"/>
                                        <p:tgtEl>
                                          <p:spTgt spid="1300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00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0051">
                                            <p:txEl>
                                              <p:pRg st="1" end="1"/>
                                            </p:txEl>
                                          </p:spTgt>
                                        </p:tgtEl>
                                        <p:attrNameLst>
                                          <p:attrName>style.visibility</p:attrName>
                                        </p:attrNameLst>
                                      </p:cBhvr>
                                      <p:to>
                                        <p:strVal val="visible"/>
                                      </p:to>
                                    </p:set>
                                    <p:anim calcmode="lin" valueType="num">
                                      <p:cBhvr additive="base">
                                        <p:cTn id="13" dur="500" fill="hold"/>
                                        <p:tgtEl>
                                          <p:spTgt spid="1300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00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0051">
                                            <p:txEl>
                                              <p:pRg st="2" end="2"/>
                                            </p:txEl>
                                          </p:spTgt>
                                        </p:tgtEl>
                                        <p:attrNameLst>
                                          <p:attrName>style.visibility</p:attrName>
                                        </p:attrNameLst>
                                      </p:cBhvr>
                                      <p:to>
                                        <p:strVal val="visible"/>
                                      </p:to>
                                    </p:set>
                                    <p:anim calcmode="lin" valueType="num">
                                      <p:cBhvr additive="base">
                                        <p:cTn id="19" dur="500" fill="hold"/>
                                        <p:tgtEl>
                                          <p:spTgt spid="13005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00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0051">
                                            <p:txEl>
                                              <p:pRg st="3" end="3"/>
                                            </p:txEl>
                                          </p:spTgt>
                                        </p:tgtEl>
                                        <p:attrNameLst>
                                          <p:attrName>style.visibility</p:attrName>
                                        </p:attrNameLst>
                                      </p:cBhvr>
                                      <p:to>
                                        <p:strVal val="visible"/>
                                      </p:to>
                                    </p:set>
                                    <p:anim calcmode="lin" valueType="num">
                                      <p:cBhvr additive="base">
                                        <p:cTn id="25" dur="500" fill="hold"/>
                                        <p:tgtEl>
                                          <p:spTgt spid="13005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005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9808" y="0"/>
            <a:ext cx="8991600" cy="990600"/>
          </a:xfrm>
        </p:spPr>
        <p:txBody>
          <a:bodyPr>
            <a:normAutofit fontScale="90000"/>
          </a:bodyPr>
          <a:lstStyle/>
          <a:p>
            <a:br>
              <a:rPr lang="en-US" sz="3600" b="1" dirty="0">
                <a:solidFill>
                  <a:srgbClr val="009900"/>
                </a:solidFill>
                <a:latin typeface="Arial Black" pitchFamily="34" charset="0"/>
              </a:rPr>
            </a:br>
            <a:br>
              <a:rPr lang="en-US" sz="3600" b="1" dirty="0">
                <a:solidFill>
                  <a:srgbClr val="009900"/>
                </a:solidFill>
                <a:latin typeface="Arial Black" pitchFamily="34" charset="0"/>
              </a:rPr>
            </a:br>
            <a:r>
              <a:rPr lang="en-US" sz="4200" b="1" dirty="0">
                <a:solidFill>
                  <a:srgbClr val="3333FF"/>
                </a:solidFill>
                <a:latin typeface="Arial Black" pitchFamily="34" charset="0"/>
              </a:rPr>
              <a:t>Workshop Learning Objectives</a:t>
            </a:r>
            <a:br>
              <a:rPr lang="en-US" sz="3600" dirty="0">
                <a:solidFill>
                  <a:srgbClr val="3333FF"/>
                </a:solidFill>
                <a:latin typeface="Arial" charset="0"/>
              </a:rPr>
            </a:br>
            <a:endParaRPr lang="en-US" sz="3400" dirty="0">
              <a:solidFill>
                <a:srgbClr val="3333FF"/>
              </a:solidFill>
              <a:latin typeface="Arial" charset="0"/>
            </a:endParaRPr>
          </a:p>
        </p:txBody>
      </p:sp>
      <p:sp>
        <p:nvSpPr>
          <p:cNvPr id="130051" name="Rectangle 3"/>
          <p:cNvSpPr>
            <a:spLocks noGrp="1" noChangeArrowheads="1"/>
          </p:cNvSpPr>
          <p:nvPr>
            <p:ph type="body" idx="1"/>
          </p:nvPr>
        </p:nvSpPr>
        <p:spPr>
          <a:xfrm>
            <a:off x="762000" y="1143000"/>
            <a:ext cx="7772400" cy="4114800"/>
          </a:xfrm>
        </p:spPr>
        <p:txBody>
          <a:bodyPr>
            <a:normAutofit/>
          </a:bodyPr>
          <a:lstStyle/>
          <a:p>
            <a:pPr marL="0" indent="0">
              <a:lnSpc>
                <a:spcPct val="90000"/>
              </a:lnSpc>
              <a:buNone/>
            </a:pPr>
            <a:r>
              <a:rPr lang="en-US" sz="2800" dirty="0">
                <a:solidFill>
                  <a:srgbClr val="3333FF"/>
                </a:solidFill>
                <a:latin typeface="Arial" charset="0"/>
              </a:rPr>
              <a:t>At the end of this workshop, you will be able to:</a:t>
            </a:r>
          </a:p>
          <a:p>
            <a:pPr>
              <a:lnSpc>
                <a:spcPct val="90000"/>
              </a:lnSpc>
              <a:buFont typeface="Wingdings" pitchFamily="2" charset="2"/>
              <a:buChar char="Ø"/>
            </a:pPr>
            <a:r>
              <a:rPr lang="en-US" sz="2800" dirty="0">
                <a:solidFill>
                  <a:srgbClr val="3333FF"/>
                </a:solidFill>
                <a:latin typeface="Arial" charset="0"/>
              </a:rPr>
              <a:t>Explain the relationship between training and performance.</a:t>
            </a:r>
          </a:p>
          <a:p>
            <a:pPr>
              <a:lnSpc>
                <a:spcPct val="90000"/>
              </a:lnSpc>
              <a:buFont typeface="Wingdings" pitchFamily="2" charset="2"/>
              <a:buChar char="Ø"/>
            </a:pPr>
            <a:r>
              <a:rPr lang="en-US" sz="2800" dirty="0">
                <a:solidFill>
                  <a:srgbClr val="3333FF"/>
                </a:solidFill>
                <a:latin typeface="Arial" charset="0"/>
              </a:rPr>
              <a:t>Describe application of Bloom’s Taxonomy hierarchy in improving job performance.</a:t>
            </a:r>
          </a:p>
          <a:p>
            <a:pPr>
              <a:lnSpc>
                <a:spcPct val="90000"/>
              </a:lnSpc>
              <a:buFont typeface="Wingdings" pitchFamily="2" charset="2"/>
              <a:buChar char="Ø"/>
            </a:pPr>
            <a:r>
              <a:rPr lang="en-US" sz="2800" dirty="0">
                <a:solidFill>
                  <a:srgbClr val="3333FF"/>
                </a:solidFill>
                <a:latin typeface="Arial" charset="0"/>
              </a:rPr>
              <a:t>Identify the learning and performance impact of various types of training tools in the cone of learning.</a:t>
            </a:r>
          </a:p>
        </p:txBody>
      </p:sp>
      <p:sp>
        <p:nvSpPr>
          <p:cNvPr id="3" name="Rectangle 2"/>
          <p:cNvSpPr/>
          <p:nvPr/>
        </p:nvSpPr>
        <p:spPr>
          <a:xfrm>
            <a:off x="8153400" y="6172200"/>
            <a:ext cx="354584"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17</a:t>
            </a:r>
          </a:p>
        </p:txBody>
      </p:sp>
    </p:spTree>
    <p:extLst>
      <p:ext uri="{BB962C8B-B14F-4D97-AF65-F5344CB8AC3E}">
        <p14:creationId xmlns:p14="http://schemas.microsoft.com/office/powerpoint/2010/main" val="284471487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005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005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005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9808" y="0"/>
            <a:ext cx="8991600" cy="1143000"/>
          </a:xfrm>
        </p:spPr>
        <p:txBody>
          <a:bodyPr>
            <a:normAutofit fontScale="90000"/>
          </a:bodyPr>
          <a:lstStyle/>
          <a:p>
            <a:br>
              <a:rPr lang="en-US" sz="3600" b="1" dirty="0">
                <a:solidFill>
                  <a:srgbClr val="009900"/>
                </a:solidFill>
                <a:latin typeface="Arial Black" pitchFamily="34" charset="0"/>
              </a:rPr>
            </a:br>
            <a:br>
              <a:rPr lang="en-US" sz="3600" b="1" dirty="0">
                <a:solidFill>
                  <a:srgbClr val="009900"/>
                </a:solidFill>
                <a:latin typeface="Arial Black" pitchFamily="34" charset="0"/>
              </a:rPr>
            </a:br>
            <a:r>
              <a:rPr lang="en-US" sz="4200" b="1" dirty="0">
                <a:solidFill>
                  <a:srgbClr val="3333FF"/>
                </a:solidFill>
                <a:latin typeface="Arial Black" pitchFamily="34" charset="0"/>
              </a:rPr>
              <a:t>Workshop Action Plan</a:t>
            </a:r>
            <a:br>
              <a:rPr lang="en-US" sz="4200" dirty="0">
                <a:solidFill>
                  <a:srgbClr val="3333FF"/>
                </a:solidFill>
                <a:latin typeface="Arial Black" pitchFamily="34" charset="0"/>
              </a:rPr>
            </a:br>
            <a:br>
              <a:rPr lang="en-US" sz="3600" dirty="0">
                <a:solidFill>
                  <a:srgbClr val="3333FF"/>
                </a:solidFill>
                <a:latin typeface="Arial" charset="0"/>
              </a:rPr>
            </a:br>
            <a:endParaRPr lang="en-US" sz="3400" dirty="0">
              <a:solidFill>
                <a:srgbClr val="3333FF"/>
              </a:solidFill>
              <a:latin typeface="Arial" charset="0"/>
            </a:endParaRPr>
          </a:p>
        </p:txBody>
      </p:sp>
      <p:sp>
        <p:nvSpPr>
          <p:cNvPr id="130051" name="Rectangle 3"/>
          <p:cNvSpPr>
            <a:spLocks noGrp="1" noChangeArrowheads="1"/>
          </p:cNvSpPr>
          <p:nvPr>
            <p:ph type="body" idx="1"/>
          </p:nvPr>
        </p:nvSpPr>
        <p:spPr>
          <a:xfrm>
            <a:off x="762000" y="1143000"/>
            <a:ext cx="7772400" cy="4114800"/>
          </a:xfrm>
        </p:spPr>
        <p:txBody>
          <a:bodyPr>
            <a:normAutofit/>
          </a:bodyPr>
          <a:lstStyle/>
          <a:p>
            <a:pPr marL="0" indent="0">
              <a:lnSpc>
                <a:spcPct val="90000"/>
              </a:lnSpc>
              <a:buNone/>
            </a:pPr>
            <a:r>
              <a:rPr lang="en-US" sz="2800" dirty="0">
                <a:solidFill>
                  <a:srgbClr val="3333FF"/>
                </a:solidFill>
                <a:latin typeface="Arial" charset="0"/>
              </a:rPr>
              <a:t>Use your learning journal to:</a:t>
            </a:r>
          </a:p>
          <a:p>
            <a:pPr>
              <a:lnSpc>
                <a:spcPct val="90000"/>
              </a:lnSpc>
              <a:buFont typeface="Wingdings" pitchFamily="2" charset="2"/>
              <a:buChar char="Ø"/>
            </a:pPr>
            <a:r>
              <a:rPr lang="en-US" sz="2800" dirty="0">
                <a:solidFill>
                  <a:srgbClr val="3333FF"/>
                </a:solidFill>
                <a:latin typeface="Arial" charset="0"/>
              </a:rPr>
              <a:t>Write down one thing you learned during this workshop</a:t>
            </a:r>
          </a:p>
          <a:p>
            <a:pPr>
              <a:lnSpc>
                <a:spcPct val="90000"/>
              </a:lnSpc>
              <a:buFont typeface="Wingdings" pitchFamily="2" charset="2"/>
              <a:buChar char="Ø"/>
            </a:pPr>
            <a:r>
              <a:rPr lang="en-US" sz="2800" dirty="0">
                <a:solidFill>
                  <a:srgbClr val="3333FF"/>
                </a:solidFill>
                <a:latin typeface="Arial" charset="0"/>
              </a:rPr>
              <a:t>Write down one thing you will do differently as a result of participating in this workshop </a:t>
            </a:r>
          </a:p>
          <a:p>
            <a:pPr eaLnBrk="1" hangingPunct="1">
              <a:lnSpc>
                <a:spcPct val="90000"/>
              </a:lnSpc>
              <a:buFont typeface="Wingdings" pitchFamily="2" charset="2"/>
              <a:buChar char="Ø"/>
            </a:pPr>
            <a:r>
              <a:rPr lang="en-US" sz="2800" dirty="0">
                <a:solidFill>
                  <a:srgbClr val="3333FF"/>
                </a:solidFill>
                <a:latin typeface="Arial" charset="0"/>
              </a:rPr>
              <a:t>Write down one thing you will share with another person</a:t>
            </a:r>
          </a:p>
        </p:txBody>
      </p:sp>
      <p:pic>
        <p:nvPicPr>
          <p:cNvPr id="5" name="Picture 4" descr="C:\Program Files (x86)\Microsoft Office\MEDIA\CAGCAT10\j029384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4191000"/>
            <a:ext cx="1738274" cy="18278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descr="C:\Program Files (x86)\Microsoft Office\MEDIA\CAGCAT10\j029770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4191000"/>
            <a:ext cx="1479499" cy="182057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077200" y="6172200"/>
            <a:ext cx="354584"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18</a:t>
            </a:r>
          </a:p>
        </p:txBody>
      </p:sp>
    </p:spTree>
    <p:extLst>
      <p:ext uri="{BB962C8B-B14F-4D97-AF65-F5344CB8AC3E}">
        <p14:creationId xmlns:p14="http://schemas.microsoft.com/office/powerpoint/2010/main" val="11297676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005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0051">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0051">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005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299815" y="609600"/>
            <a:ext cx="8610600" cy="5740033"/>
          </a:xfrm>
          <a:prstGeom prst="rect">
            <a:avLst/>
          </a:prstGeom>
          <a:noFill/>
          <a:ln w="76200" cmpd="tri">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b="1" i="0" dirty="0">
                <a:solidFill>
                  <a:srgbClr val="3333FF"/>
                </a:solidFill>
                <a:latin typeface="Arial Black" panose="020B0A04020102020204" pitchFamily="34" charset="0"/>
                <a:cs typeface="Times New Roman" pitchFamily="18" charset="0"/>
              </a:rPr>
              <a:t>ATTITUDE</a:t>
            </a:r>
          </a:p>
          <a:p>
            <a:pPr algn="ctr"/>
            <a:r>
              <a:rPr lang="en-US" altLang="en-US" i="1" dirty="0">
                <a:solidFill>
                  <a:srgbClr val="3333FF"/>
                </a:solidFill>
                <a:latin typeface="+mj-lt"/>
                <a:cs typeface="Times New Roman" pitchFamily="18" charset="0"/>
              </a:rPr>
              <a:t>by Chuck Swindoll</a:t>
            </a:r>
          </a:p>
          <a:p>
            <a:pPr algn="ctr"/>
            <a:endParaRPr lang="en-US" altLang="en-US" sz="1800" i="0" dirty="0">
              <a:solidFill>
                <a:schemeClr val="accent6"/>
              </a:solidFill>
              <a:cs typeface="Times New Roman" pitchFamily="18" charset="0"/>
            </a:endParaRPr>
          </a:p>
          <a:p>
            <a:r>
              <a:rPr lang="en-US" altLang="en-US" sz="1800" b="1" i="0" dirty="0">
                <a:solidFill>
                  <a:srgbClr val="3333FF"/>
                </a:solidFill>
                <a:latin typeface="+mn-lt"/>
                <a:cs typeface="Times New Roman" pitchFamily="18" charset="0"/>
              </a:rPr>
              <a:t>"The longer I live, the more I realize the impact of attitude on life.    Attitude, to me is more important than facts.  It is more important than the past, than education, than money, than circumstances, than  failures, than successes, than what other people think or say or do.   It is more important than appearance, giftedness or skill.  It will make or break a company ... a church... a home.     </a:t>
            </a:r>
            <a:r>
              <a:rPr lang="en-US" altLang="en-US" sz="2300" b="1" i="0" dirty="0">
                <a:solidFill>
                  <a:srgbClr val="FF0000"/>
                </a:solidFill>
                <a:latin typeface="+mn-lt"/>
                <a:cs typeface="Times New Roman" pitchFamily="18" charset="0"/>
              </a:rPr>
              <a:t>The remarkable thing is we have a choice every day regarding the attitude we will embrace for that day.  </a:t>
            </a:r>
            <a:r>
              <a:rPr lang="en-US" altLang="en-US" sz="1800" b="1" i="0" dirty="0">
                <a:solidFill>
                  <a:srgbClr val="3333FF"/>
                </a:solidFill>
                <a:latin typeface="+mn-lt"/>
                <a:cs typeface="Times New Roman" pitchFamily="18" charset="0"/>
              </a:rPr>
              <a:t>We cannot change the past... we cannot change the fact that people will act in a certain way.   We cannot change the inevitable.  The only thing we can do is play on the one string we have,  and that is our attitude....   </a:t>
            </a:r>
            <a:r>
              <a:rPr lang="en-US" altLang="en-US" sz="2300" b="1" i="0" dirty="0">
                <a:solidFill>
                  <a:srgbClr val="FF0000"/>
                </a:solidFill>
                <a:latin typeface="+mn-lt"/>
                <a:cs typeface="Times New Roman" pitchFamily="18" charset="0"/>
              </a:rPr>
              <a:t>I am convinced that life is 10% what happens to me and 90% how I react to it.   And so it is with you.... we are in charge of our attitudes."  </a:t>
            </a:r>
          </a:p>
          <a:p>
            <a:r>
              <a:rPr lang="en-US" altLang="en-US" sz="1800" b="1" i="1" dirty="0">
                <a:solidFill>
                  <a:schemeClr val="accent6"/>
                </a:solidFill>
                <a:latin typeface="+mn-lt"/>
                <a:cs typeface="Times New Roman" pitchFamily="18" charset="0"/>
              </a:rPr>
              <a:t> </a:t>
            </a:r>
            <a:endParaRPr lang="en-US" altLang="en-US" sz="1800" b="1" dirty="0">
              <a:solidFill>
                <a:schemeClr val="accent6"/>
              </a:solidFill>
              <a:latin typeface="+mn-lt"/>
              <a:cs typeface="Times New Roman" pitchFamily="18" charset="0"/>
            </a:endParaRPr>
          </a:p>
          <a:p>
            <a:pPr algn="ctr"/>
            <a:r>
              <a:rPr lang="en-US" altLang="en-US" sz="2000" b="1" i="0" dirty="0">
                <a:solidFill>
                  <a:srgbClr val="3333FF"/>
                </a:solidFill>
                <a:latin typeface="+mn-lt"/>
                <a:cs typeface="Times New Roman" pitchFamily="18" charset="0"/>
              </a:rPr>
              <a:t>Wish you continued success in the future</a:t>
            </a:r>
          </a:p>
          <a:p>
            <a:pPr algn="ctr"/>
            <a:r>
              <a:rPr lang="en-US" altLang="en-US" sz="2000" b="1" i="0" dirty="0">
                <a:solidFill>
                  <a:srgbClr val="3333FF"/>
                </a:solidFill>
                <a:latin typeface="+mn-lt"/>
                <a:cs typeface="Times New Roman" pitchFamily="18" charset="0"/>
              </a:rPr>
              <a:t>and let us all watch our attitudes....</a:t>
            </a:r>
          </a:p>
          <a:p>
            <a:pPr algn="ctr"/>
            <a:r>
              <a:rPr lang="en-US" altLang="en-US" sz="2000" b="1" i="0" dirty="0">
                <a:solidFill>
                  <a:srgbClr val="3333FF"/>
                </a:solidFill>
                <a:latin typeface="+mn-lt"/>
                <a:cs typeface="Times New Roman" pitchFamily="18" charset="0"/>
              </a:rPr>
              <a:t>They make a difference in what kind of experience we have everyday.</a:t>
            </a:r>
            <a:endParaRPr lang="en-US" altLang="en-US" sz="2000" b="1" i="0" dirty="0">
              <a:solidFill>
                <a:srgbClr val="3333FF"/>
              </a:solidFill>
            </a:endParaRPr>
          </a:p>
        </p:txBody>
      </p:sp>
      <p:sp>
        <p:nvSpPr>
          <p:cNvPr id="4" name="Rectangle 3"/>
          <p:cNvSpPr/>
          <p:nvPr/>
        </p:nvSpPr>
        <p:spPr>
          <a:xfrm>
            <a:off x="8419612" y="6363657"/>
            <a:ext cx="354584"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19</a:t>
            </a:r>
          </a:p>
        </p:txBody>
      </p:sp>
    </p:spTree>
    <p:extLst>
      <p:ext uri="{BB962C8B-B14F-4D97-AF65-F5344CB8AC3E}">
        <p14:creationId xmlns:p14="http://schemas.microsoft.com/office/powerpoint/2010/main" val="1220246438"/>
      </p:ext>
    </p:extLst>
  </p:cSld>
  <p:clrMapOvr>
    <a:masterClrMapping/>
  </p:clrMapOvr>
  <p:transition spd="slow">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Line 2"/>
          <p:cNvSpPr>
            <a:spLocks noChangeShapeType="1"/>
          </p:cNvSpPr>
          <p:nvPr/>
        </p:nvSpPr>
        <p:spPr bwMode="auto">
          <a:xfrm>
            <a:off x="1790700" y="1306513"/>
            <a:ext cx="56007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4819" name="Line 3"/>
          <p:cNvSpPr>
            <a:spLocks noChangeShapeType="1"/>
          </p:cNvSpPr>
          <p:nvPr/>
        </p:nvSpPr>
        <p:spPr bwMode="auto">
          <a:xfrm>
            <a:off x="1790700" y="1066800"/>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4820" name="Line 4"/>
          <p:cNvSpPr>
            <a:spLocks noChangeShapeType="1"/>
          </p:cNvSpPr>
          <p:nvPr/>
        </p:nvSpPr>
        <p:spPr bwMode="auto">
          <a:xfrm>
            <a:off x="7391400" y="1066800"/>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4821" name="Line 5"/>
          <p:cNvSpPr>
            <a:spLocks noChangeShapeType="1"/>
          </p:cNvSpPr>
          <p:nvPr/>
        </p:nvSpPr>
        <p:spPr bwMode="auto">
          <a:xfrm>
            <a:off x="2705100" y="1066800"/>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4822" name="Line 6"/>
          <p:cNvSpPr>
            <a:spLocks noChangeShapeType="1"/>
          </p:cNvSpPr>
          <p:nvPr/>
        </p:nvSpPr>
        <p:spPr bwMode="auto">
          <a:xfrm>
            <a:off x="3619500" y="1066800"/>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4823" name="Line 7"/>
          <p:cNvSpPr>
            <a:spLocks noChangeShapeType="1"/>
          </p:cNvSpPr>
          <p:nvPr/>
        </p:nvSpPr>
        <p:spPr bwMode="auto">
          <a:xfrm>
            <a:off x="4533900" y="1066800"/>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4824" name="Line 8"/>
          <p:cNvSpPr>
            <a:spLocks noChangeShapeType="1"/>
          </p:cNvSpPr>
          <p:nvPr/>
        </p:nvSpPr>
        <p:spPr bwMode="auto">
          <a:xfrm>
            <a:off x="5562600" y="1066800"/>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4825" name="Line 9"/>
          <p:cNvSpPr>
            <a:spLocks noChangeShapeType="1"/>
          </p:cNvSpPr>
          <p:nvPr/>
        </p:nvSpPr>
        <p:spPr bwMode="auto">
          <a:xfrm>
            <a:off x="6477000" y="1066800"/>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4826" name="Text Box 10"/>
          <p:cNvSpPr txBox="1">
            <a:spLocks noChangeArrowheads="1"/>
          </p:cNvSpPr>
          <p:nvPr/>
        </p:nvSpPr>
        <p:spPr bwMode="auto">
          <a:xfrm>
            <a:off x="1644650" y="1493838"/>
            <a:ext cx="320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latin typeface="Comic Sans MS" pitchFamily="66" charset="0"/>
              </a:rPr>
              <a:t>1</a:t>
            </a:r>
          </a:p>
        </p:txBody>
      </p:sp>
      <p:sp>
        <p:nvSpPr>
          <p:cNvPr id="34827" name="Text Box 11"/>
          <p:cNvSpPr txBox="1">
            <a:spLocks noChangeArrowheads="1"/>
          </p:cNvSpPr>
          <p:nvPr/>
        </p:nvSpPr>
        <p:spPr bwMode="auto">
          <a:xfrm>
            <a:off x="7207250" y="1528763"/>
            <a:ext cx="369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latin typeface="Comic Sans MS" pitchFamily="66" charset="0"/>
              </a:rPr>
              <a:t>7</a:t>
            </a:r>
          </a:p>
        </p:txBody>
      </p:sp>
      <p:sp>
        <p:nvSpPr>
          <p:cNvPr id="34828" name="Text Box 12"/>
          <p:cNvSpPr txBox="1">
            <a:spLocks noChangeArrowheads="1"/>
          </p:cNvSpPr>
          <p:nvPr/>
        </p:nvSpPr>
        <p:spPr bwMode="auto">
          <a:xfrm>
            <a:off x="974725" y="2251075"/>
            <a:ext cx="74072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dirty="0">
                <a:solidFill>
                  <a:schemeClr val="accent2"/>
                </a:solidFill>
                <a:latin typeface="Comic Sans MS" pitchFamily="66" charset="0"/>
              </a:rPr>
              <a:t> </a:t>
            </a:r>
            <a:endParaRPr lang="en-US" b="1" dirty="0">
              <a:solidFill>
                <a:schemeClr val="accent2"/>
              </a:solidFill>
            </a:endParaRPr>
          </a:p>
        </p:txBody>
      </p:sp>
      <p:sp>
        <p:nvSpPr>
          <p:cNvPr id="34829" name="Text Box 13"/>
          <p:cNvSpPr txBox="1">
            <a:spLocks noChangeArrowheads="1"/>
          </p:cNvSpPr>
          <p:nvPr/>
        </p:nvSpPr>
        <p:spPr bwMode="auto">
          <a:xfrm>
            <a:off x="974723" y="3352800"/>
            <a:ext cx="740727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Char char="•"/>
            </a:pPr>
            <a:endParaRPr lang="en-US" b="1" dirty="0">
              <a:solidFill>
                <a:schemeClr val="accent2"/>
              </a:solidFill>
            </a:endParaRPr>
          </a:p>
          <a:p>
            <a:endParaRPr lang="en-US" dirty="0">
              <a:solidFill>
                <a:schemeClr val="accent2"/>
              </a:solidFill>
              <a:latin typeface="Comic Sans MS" pitchFamily="66" charset="0"/>
            </a:endParaRPr>
          </a:p>
        </p:txBody>
      </p:sp>
      <p:sp>
        <p:nvSpPr>
          <p:cNvPr id="2" name="Rectangle 1"/>
          <p:cNvSpPr/>
          <p:nvPr/>
        </p:nvSpPr>
        <p:spPr>
          <a:xfrm>
            <a:off x="699003" y="2438400"/>
            <a:ext cx="7543800" cy="1569660"/>
          </a:xfrm>
          <a:prstGeom prst="rect">
            <a:avLst/>
          </a:prstGeom>
        </p:spPr>
        <p:txBody>
          <a:bodyPr wrap="square">
            <a:spAutoFit/>
          </a:bodyPr>
          <a:lstStyle/>
          <a:p>
            <a:pPr marL="457200" indent="-457200">
              <a:buFont typeface="+mj-lt"/>
              <a:buAutoNum type="alphaUcPeriod"/>
            </a:pPr>
            <a:r>
              <a:rPr lang="en-US" sz="2400" dirty="0">
                <a:solidFill>
                  <a:srgbClr val="3333FF"/>
                </a:solidFill>
                <a:latin typeface="Arial" pitchFamily="34" charset="0"/>
                <a:cs typeface="Arial" pitchFamily="34" charset="0"/>
              </a:rPr>
              <a:t>How valuable do you feel this workshop was to you?</a:t>
            </a:r>
          </a:p>
          <a:p>
            <a:pPr marL="457200" indent="-457200">
              <a:buFont typeface="+mj-lt"/>
              <a:buAutoNum type="alphaUcPeriod"/>
            </a:pPr>
            <a:endParaRPr lang="en-US" sz="2400" dirty="0">
              <a:solidFill>
                <a:srgbClr val="3333FF"/>
              </a:solidFill>
              <a:latin typeface="Arial" pitchFamily="34" charset="0"/>
              <a:cs typeface="Arial" pitchFamily="34" charset="0"/>
            </a:endParaRPr>
          </a:p>
          <a:p>
            <a:pPr marL="457200" indent="-457200">
              <a:buFont typeface="+mj-lt"/>
              <a:buAutoNum type="alphaUcPeriod"/>
            </a:pPr>
            <a:r>
              <a:rPr lang="en-US" sz="2400" dirty="0">
                <a:solidFill>
                  <a:srgbClr val="3333FF"/>
                </a:solidFill>
                <a:latin typeface="Arial" pitchFamily="34" charset="0"/>
                <a:cs typeface="Arial" pitchFamily="34" charset="0"/>
              </a:rPr>
              <a:t>How participative were you during this workshop?</a:t>
            </a:r>
          </a:p>
        </p:txBody>
      </p:sp>
      <p:sp>
        <p:nvSpPr>
          <p:cNvPr id="4" name="TextBox 3"/>
          <p:cNvSpPr txBox="1"/>
          <p:nvPr/>
        </p:nvSpPr>
        <p:spPr>
          <a:xfrm>
            <a:off x="1447800" y="1868573"/>
            <a:ext cx="785813" cy="430887"/>
          </a:xfrm>
          <a:prstGeom prst="rect">
            <a:avLst/>
          </a:prstGeom>
          <a:noFill/>
        </p:spPr>
        <p:txBody>
          <a:bodyPr wrap="square" rtlCol="0">
            <a:spAutoFit/>
          </a:bodyPr>
          <a:lstStyle/>
          <a:p>
            <a:r>
              <a:rPr lang="en-US" sz="2200" b="1" dirty="0">
                <a:solidFill>
                  <a:srgbClr val="C00000"/>
                </a:solidFill>
                <a:latin typeface="Arial" pitchFamily="34" charset="0"/>
                <a:cs typeface="Arial" pitchFamily="34" charset="0"/>
              </a:rPr>
              <a:t>Low</a:t>
            </a:r>
          </a:p>
        </p:txBody>
      </p:sp>
      <p:sp>
        <p:nvSpPr>
          <p:cNvPr id="19" name="TextBox 18"/>
          <p:cNvSpPr txBox="1"/>
          <p:nvPr/>
        </p:nvSpPr>
        <p:spPr>
          <a:xfrm>
            <a:off x="6934201" y="1834851"/>
            <a:ext cx="850900" cy="430887"/>
          </a:xfrm>
          <a:prstGeom prst="rect">
            <a:avLst/>
          </a:prstGeom>
          <a:noFill/>
        </p:spPr>
        <p:txBody>
          <a:bodyPr wrap="square" rtlCol="0">
            <a:spAutoFit/>
          </a:bodyPr>
          <a:lstStyle/>
          <a:p>
            <a:r>
              <a:rPr lang="en-US" sz="2200" b="1" dirty="0">
                <a:solidFill>
                  <a:srgbClr val="C00000"/>
                </a:solidFill>
                <a:latin typeface="Arial" pitchFamily="34" charset="0"/>
                <a:cs typeface="Arial" pitchFamily="34" charset="0"/>
              </a:rPr>
              <a:t>High</a:t>
            </a:r>
          </a:p>
        </p:txBody>
      </p:sp>
      <p:sp>
        <p:nvSpPr>
          <p:cNvPr id="20" name="Text Box 10"/>
          <p:cNvSpPr txBox="1">
            <a:spLocks noChangeArrowheads="1"/>
          </p:cNvSpPr>
          <p:nvPr/>
        </p:nvSpPr>
        <p:spPr bwMode="auto">
          <a:xfrm>
            <a:off x="4371035" y="1518437"/>
            <a:ext cx="3257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latin typeface="Comic Sans MS" pitchFamily="66" charset="0"/>
              </a:rPr>
              <a:t>4</a:t>
            </a:r>
          </a:p>
        </p:txBody>
      </p:sp>
      <p:sp>
        <p:nvSpPr>
          <p:cNvPr id="6" name="Rectangle 5"/>
          <p:cNvSpPr/>
          <p:nvPr/>
        </p:nvSpPr>
        <p:spPr>
          <a:xfrm>
            <a:off x="-63520" y="335805"/>
            <a:ext cx="9220200" cy="492443"/>
          </a:xfrm>
          <a:prstGeom prst="rect">
            <a:avLst/>
          </a:prstGeom>
        </p:spPr>
        <p:txBody>
          <a:bodyPr wrap="square">
            <a:spAutoFit/>
          </a:bodyPr>
          <a:lstStyle/>
          <a:p>
            <a:pPr algn="ctr"/>
            <a:r>
              <a:rPr lang="en-US" sz="2600" b="1" dirty="0">
                <a:solidFill>
                  <a:srgbClr val="3333FF"/>
                </a:solidFill>
                <a:latin typeface="Arial Black" pitchFamily="34" charset="0"/>
                <a:cs typeface="Arial" charset="0"/>
              </a:rPr>
              <a:t>Final Personal Expectation Ratings</a:t>
            </a:r>
            <a:endParaRPr lang="en-US" sz="2600" b="1" dirty="0">
              <a:solidFill>
                <a:srgbClr val="3333FF"/>
              </a:solidFill>
              <a:latin typeface="Arial Black" pitchFamily="34" charset="0"/>
            </a:endParaRPr>
          </a:p>
        </p:txBody>
      </p:sp>
      <p:pic>
        <p:nvPicPr>
          <p:cNvPr id="2051" name="Picture 3" descr="C:\Users\Denny\AppData\Local\Microsoft\Windows\Temporary Internet Files\Content.IE5\IDPYILD8\MP900431119[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3613" y="4343399"/>
            <a:ext cx="4395787" cy="212883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022230" y="6287570"/>
            <a:ext cx="354584"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20</a:t>
            </a:r>
          </a:p>
        </p:txBody>
      </p:sp>
    </p:spTree>
    <p:extLst>
      <p:ext uri="{BB962C8B-B14F-4D97-AF65-F5344CB8AC3E}">
        <p14:creationId xmlns:p14="http://schemas.microsoft.com/office/powerpoint/2010/main" val="261692535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6200" y="274638"/>
            <a:ext cx="9067800" cy="1554162"/>
          </a:xfrm>
        </p:spPr>
        <p:txBody>
          <a:bodyPr>
            <a:normAutofit/>
          </a:bodyPr>
          <a:lstStyle/>
          <a:p>
            <a:pPr eaLnBrk="1" hangingPunct="1"/>
            <a:br>
              <a:rPr lang="en-US" sz="3600" dirty="0">
                <a:solidFill>
                  <a:srgbClr val="3333FF"/>
                </a:solidFill>
                <a:latin typeface="Arial Black" pitchFamily="34" charset="0"/>
              </a:rPr>
            </a:br>
            <a:r>
              <a:rPr lang="en-US" sz="3600" dirty="0">
                <a:solidFill>
                  <a:srgbClr val="3333FF"/>
                </a:solidFill>
                <a:latin typeface="Arial Black" pitchFamily="34" charset="0"/>
              </a:rPr>
              <a:t>Final Thoughts</a:t>
            </a:r>
          </a:p>
        </p:txBody>
      </p:sp>
      <p:sp>
        <p:nvSpPr>
          <p:cNvPr id="130051" name="Rectangle 3"/>
          <p:cNvSpPr>
            <a:spLocks noGrp="1" noChangeArrowheads="1"/>
          </p:cNvSpPr>
          <p:nvPr>
            <p:ph type="body" idx="1"/>
          </p:nvPr>
        </p:nvSpPr>
        <p:spPr>
          <a:xfrm>
            <a:off x="533400" y="1730658"/>
            <a:ext cx="8458200" cy="4525963"/>
          </a:xfrm>
        </p:spPr>
        <p:txBody>
          <a:bodyPr>
            <a:normAutofit/>
          </a:bodyPr>
          <a:lstStyle/>
          <a:p>
            <a:pPr marL="0" indent="0">
              <a:buNone/>
            </a:pPr>
            <a:r>
              <a:rPr lang="en-US" sz="2800" dirty="0">
                <a:solidFill>
                  <a:srgbClr val="3333FF"/>
                </a:solidFill>
                <a:latin typeface="Arial" pitchFamily="34" charset="0"/>
                <a:cs typeface="Arial" pitchFamily="34" charset="0"/>
              </a:rPr>
              <a:t>Thank you so much for your participation and creating a great learning environment.  Please use the information and learnings to make a positive difference for you, your work team and your organization.</a:t>
            </a:r>
          </a:p>
          <a:p>
            <a:endParaRPr lang="en-US" sz="2700" dirty="0">
              <a:solidFill>
                <a:srgbClr val="00B050"/>
              </a:solidFill>
              <a:latin typeface="Arial" pitchFamily="34" charset="0"/>
              <a:cs typeface="Arial" pitchFamily="34" charset="0"/>
            </a:endParaRPr>
          </a:p>
        </p:txBody>
      </p:sp>
      <p:pic>
        <p:nvPicPr>
          <p:cNvPr id="5" name="Picture 6" descr="C:\Users\gshaffer\AppData\Local\Microsoft\Windows\Temporary Internet Files\Content.IE5\K1JFW38Q\MC900105218[1].wmf"/>
          <p:cNvPicPr>
            <a:picLocks noChangeAspect="1" noChangeArrowheads="1"/>
          </p:cNvPicPr>
          <p:nvPr/>
        </p:nvPicPr>
        <p:blipFill>
          <a:blip r:embed="rId2" cstate="print"/>
          <a:srcRect/>
          <a:stretch>
            <a:fillRect/>
          </a:stretch>
        </p:blipFill>
        <p:spPr bwMode="auto">
          <a:xfrm>
            <a:off x="3069125" y="4419600"/>
            <a:ext cx="2895600" cy="1831543"/>
          </a:xfrm>
          <a:prstGeom prst="rect">
            <a:avLst/>
          </a:prstGeom>
          <a:solidFill>
            <a:srgbClr val="002060"/>
          </a:solidFill>
        </p:spPr>
      </p:pic>
      <p:sp>
        <p:nvSpPr>
          <p:cNvPr id="3" name="Rectangle 2"/>
          <p:cNvSpPr/>
          <p:nvPr/>
        </p:nvSpPr>
        <p:spPr>
          <a:xfrm>
            <a:off x="7924800" y="6256621"/>
            <a:ext cx="354584" cy="276999"/>
          </a:xfrm>
          <a:prstGeom prst="rect">
            <a:avLst/>
          </a:prstGeom>
        </p:spPr>
        <p:txBody>
          <a:bodyPr wrap="none">
            <a:spAutoFit/>
          </a:bodyPr>
          <a:lstStyle/>
          <a:p>
            <a:r>
              <a:rPr lang="en-US" altLang="en-US" sz="120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21</a:t>
            </a:r>
          </a:p>
        </p:txBody>
      </p:sp>
    </p:spTree>
    <p:extLst>
      <p:ext uri="{BB962C8B-B14F-4D97-AF65-F5344CB8AC3E}">
        <p14:creationId xmlns:p14="http://schemas.microsoft.com/office/powerpoint/2010/main" val="2968007958"/>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14084</TotalTime>
  <Words>1002</Words>
  <Application>Microsoft Office PowerPoint</Application>
  <PresentationFormat>On-screen Show (4:3)</PresentationFormat>
  <Paragraphs>210</Paragraphs>
  <Slides>21</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Adobe Fan Heiti Std B</vt:lpstr>
      <vt:lpstr>Arial</vt:lpstr>
      <vt:lpstr>Arial Black</vt:lpstr>
      <vt:lpstr>Arial Narrow</vt:lpstr>
      <vt:lpstr>Brandon Grotesque Regular</vt:lpstr>
      <vt:lpstr>Calibri</vt:lpstr>
      <vt:lpstr>Comic Sans MS</vt:lpstr>
      <vt:lpstr>Haettenschweiler</vt:lpstr>
      <vt:lpstr>Times New Roman</vt:lpstr>
      <vt:lpstr>Wingdings</vt:lpstr>
      <vt:lpstr>Office Theme</vt:lpstr>
      <vt:lpstr>  </vt:lpstr>
      <vt:lpstr>Workshop Agenda</vt:lpstr>
      <vt:lpstr>  Workshop Learning Objectives </vt:lpstr>
      <vt:lpstr>Workshop Expectations </vt:lpstr>
      <vt:lpstr>PowerPoint Presentation</vt:lpstr>
      <vt:lpstr>Power of Attitude</vt:lpstr>
      <vt:lpstr>Training vs. Performance </vt:lpstr>
      <vt:lpstr>Learning Hierarchy</vt:lpstr>
      <vt:lpstr>Learning Hierarchy</vt:lpstr>
      <vt:lpstr>Best Instructor/Trainer </vt:lpstr>
      <vt:lpstr>Training to Performance Steps</vt:lpstr>
      <vt:lpstr>The Learning Cone Exercise</vt:lpstr>
      <vt:lpstr>The Learning Cone</vt:lpstr>
      <vt:lpstr>The Transfer of Training</vt:lpstr>
      <vt:lpstr>Effective Instructional Delivery</vt:lpstr>
      <vt:lpstr> Key Messages</vt:lpstr>
      <vt:lpstr>  Workshop Learning Objectives </vt:lpstr>
      <vt:lpstr>  Workshop Action Plan  </vt:lpstr>
      <vt:lpstr>PowerPoint Presentation</vt:lpstr>
      <vt:lpstr>PowerPoint Presentation</vt:lpstr>
      <vt:lpstr> Final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Ashland Specialty Chemicals     Texas City Site</dc:title>
  <dc:creator>Windows User</dc:creator>
  <cp:lastModifiedBy>Administrator NAPTA</cp:lastModifiedBy>
  <cp:revision>900</cp:revision>
  <cp:lastPrinted>2014-09-12T16:06:29Z</cp:lastPrinted>
  <dcterms:created xsi:type="dcterms:W3CDTF">2012-04-10T19:42:40Z</dcterms:created>
  <dcterms:modified xsi:type="dcterms:W3CDTF">2018-07-27T14:10:33Z</dcterms:modified>
</cp:coreProperties>
</file>