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14" r:id="rId3"/>
    <p:sldId id="321" r:id="rId4"/>
    <p:sldId id="322" r:id="rId5"/>
    <p:sldId id="316" r:id="rId6"/>
    <p:sldId id="313" r:id="rId7"/>
    <p:sldId id="315" r:id="rId8"/>
    <p:sldId id="317" r:id="rId9"/>
    <p:sldId id="31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A32388"/>
    <a:srgbClr val="008BEF"/>
    <a:srgbClr val="FF6600"/>
    <a:srgbClr val="6B90D3"/>
    <a:srgbClr val="B5C8E9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49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200" d="100"/>
          <a:sy n="200" d="100"/>
        </p:scale>
        <p:origin x="-270" y="-17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0395B-FAD7-4D53-8E72-75F49DA0B207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41112-60E5-4753-BB89-CC2DB21647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5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41112-60E5-4753-BB89-CC2DB21647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547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41112-60E5-4753-BB89-CC2DB21647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70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62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49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05000"/>
            <a:ext cx="9144000" cy="457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pp 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090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9600" y="3124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Instructor Skills Conference VII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09600" y="39256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Orleans 2016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57200" y="1524000"/>
            <a:ext cx="8229600" cy="76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footer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4548909"/>
            <a:ext cx="9144000" cy="2309091"/>
          </a:xfrm>
          <a:prstGeom prst="rect">
            <a:avLst/>
          </a:prstGeom>
        </p:spPr>
      </p:pic>
      <p:pic>
        <p:nvPicPr>
          <p:cNvPr id="10" name="Picture 9" descr="TM logo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7821705" y="6149790"/>
            <a:ext cx="1143000" cy="6172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B9133-5373-41F3-BFAF-750BD51A056B}"/>
              </a:ext>
            </a:extLst>
          </p:cNvPr>
          <p:cNvSpPr/>
          <p:nvPr/>
        </p:nvSpPr>
        <p:spPr>
          <a:xfrm>
            <a:off x="0" y="1600200"/>
            <a:ext cx="975360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“Technical Training Skills for Industry and Education”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</a:p>
          <a:p>
            <a:r>
              <a:rPr lang="en-US" sz="2800" b="1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Instructor Skills Conference XI Update</a:t>
            </a:r>
          </a:p>
          <a:p>
            <a:r>
              <a:rPr lang="en-US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NAPTA Summer Meeting</a:t>
            </a:r>
          </a:p>
          <a:p>
            <a:r>
              <a:rPr lang="en-US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July 16, 2021</a:t>
            </a:r>
            <a:br>
              <a:rPr lang="en-US" sz="28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C9B1F-0EBA-470C-9A4F-BCA2CD7EFE08}"/>
              </a:ext>
            </a:extLst>
          </p:cNvPr>
          <p:cNvSpPr/>
          <p:nvPr/>
        </p:nvSpPr>
        <p:spPr>
          <a:xfrm>
            <a:off x="3289972" y="4905765"/>
            <a:ext cx="263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Dennis Link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E97418-65E8-4B95-A53A-D0B51AA47D2E}"/>
              </a:ext>
            </a:extLst>
          </p:cNvPr>
          <p:cNvSpPr/>
          <p:nvPr/>
        </p:nvSpPr>
        <p:spPr>
          <a:xfrm>
            <a:off x="3186114" y="3879282"/>
            <a:ext cx="2833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Curtis Briggs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A picture containing object, clock, light, meter&#10;&#10;Description automatically generated">
            <a:extLst>
              <a:ext uri="{FF2B5EF4-FFF2-40B4-BE49-F238E27FC236}">
                <a16:creationId xmlns:a16="http://schemas.microsoft.com/office/drawing/2014/main" id="{FA7E9667-B179-41FE-B07E-69D00448E5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10000"/>
            <a:ext cx="2054531" cy="6555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7FF5AA-F150-48BC-B105-0CB8E3CFA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788812"/>
            <a:ext cx="1752505" cy="819212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B23A15E-C096-4E85-AFCC-C60021D37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5" y="-60892"/>
            <a:ext cx="8653975" cy="15086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>
                <a:solidFill>
                  <a:srgbClr val="009900"/>
                </a:solidFill>
                <a:latin typeface="Arial Black" pitchFamily="34" charset="0"/>
              </a:rPr>
              <a:t>Active ISC XI Committee Members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1"/>
            <a:ext cx="8180363" cy="2666999"/>
          </a:xfrm>
        </p:spPr>
        <p:txBody>
          <a:bodyPr numCol="2">
            <a:normAutofit lnSpcReduction="10000"/>
          </a:bodyPr>
          <a:lstStyle/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Curtis Briggs – Industry Co-Chair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Dennis Link – Education Co-Chair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Eric Newby – NAPTA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Kay Sanchez – NAPTA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Steve Backman – NAPTA BoD Rep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Steve Ames</a:t>
            </a:r>
          </a:p>
          <a:p>
            <a:pPr marL="344488" lvl="3" indent="-344488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Myra Fanning</a:t>
            </a:r>
          </a:p>
          <a:p>
            <a:pPr marL="0" lvl="3" indent="0">
              <a:buNone/>
            </a:pPr>
            <a:endParaRPr lang="en-US" sz="1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David Hirsch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Tim Judge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Mike Kukuk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Jeff Laube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Crystal Lovelady-Jackson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Sarah Grace Mitchell</a:t>
            </a:r>
          </a:p>
          <a:p>
            <a:pPr marL="914400" lvl="3" indent="-285750"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Vicki Newby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71" y="5346061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5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63" y="75503"/>
            <a:ext cx="8180363" cy="116026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       ISC Committee </a:t>
            </a:r>
            <a:br>
              <a:rPr lang="en-US" sz="4000" dirty="0">
                <a:solidFill>
                  <a:srgbClr val="009900"/>
                </a:solidFill>
                <a:latin typeface="Arial Black" pitchFamily="34" charset="0"/>
              </a:rPr>
            </a:br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      Vision and Mission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818" y="1676400"/>
            <a:ext cx="8180364" cy="3733800"/>
          </a:xfrm>
        </p:spPr>
        <p:txBody>
          <a:bodyPr>
            <a:normAutofit fontScale="40000" lnSpcReduction="20000"/>
          </a:bodyPr>
          <a:lstStyle/>
          <a:p>
            <a:pPr marL="1371600" lvl="3" indent="-1371600" algn="ctr">
              <a:buNone/>
            </a:pPr>
            <a:r>
              <a:rPr lang="en-US" sz="7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Vision</a:t>
            </a:r>
          </a:p>
          <a:p>
            <a:pPr marL="1371600" lvl="3" indent="0">
              <a:buNone/>
            </a:pPr>
            <a:endParaRPr lang="en-US" sz="25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0" lvl="3" indent="0">
              <a:buNone/>
            </a:pPr>
            <a:r>
              <a:rPr lang="en-US" sz="5900" dirty="0">
                <a:solidFill>
                  <a:srgbClr val="0070C0"/>
                </a:solidFill>
              </a:rPr>
              <a:t>To provide North American Process Technology Alliance (NAPTA) members with value-added, timely and relevant Instructor Skills Conferences that fulfill member and participant needs.</a:t>
            </a:r>
          </a:p>
          <a:p>
            <a:pPr marL="0" indent="0">
              <a:buNone/>
            </a:pPr>
            <a:endParaRPr lang="en-US" sz="59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7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Mission</a:t>
            </a:r>
          </a:p>
          <a:p>
            <a:pPr marL="0" indent="0" algn="ctr">
              <a:buNone/>
            </a:pPr>
            <a:endParaRPr lang="en-US" sz="25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5900" dirty="0">
                <a:solidFill>
                  <a:srgbClr val="0070C0"/>
                </a:solidFill>
              </a:rPr>
              <a:t>It is the mission of the Instructor Skills Conference Committee to plan, prepare and execute Instructor Skills Conferences that provide value to attendees.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FD6544-BB20-4DE9-84E4-05155EA3F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253" y="5375558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8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63" y="75503"/>
            <a:ext cx="8180363" cy="116026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       ISC Committee </a:t>
            </a:r>
            <a:br>
              <a:rPr lang="en-US" sz="4000" dirty="0">
                <a:solidFill>
                  <a:srgbClr val="009900"/>
                </a:solidFill>
                <a:latin typeface="Arial Black" pitchFamily="34" charset="0"/>
              </a:rPr>
            </a:br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      Vision and Mission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80364" cy="4038600"/>
          </a:xfrm>
        </p:spPr>
        <p:txBody>
          <a:bodyPr>
            <a:normAutofit fontScale="40000" lnSpcReduction="20000"/>
          </a:bodyPr>
          <a:lstStyle/>
          <a:p>
            <a:pPr marL="1371600" lvl="3" indent="-1371600" algn="ctr">
              <a:buNone/>
            </a:pPr>
            <a:r>
              <a:rPr lang="en-US" sz="7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Objectives</a:t>
            </a:r>
            <a:endParaRPr lang="en-US" sz="12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1371600" lvl="3" indent="-1371600" algn="ctr">
              <a:buNone/>
            </a:pPr>
            <a:endParaRPr lang="en-US" sz="3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Using the established Instructor Skills Conference (ISC) Planning Guide, execute successful ISCs that meet the needs of NAPTA membership and prospective members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Recruit NAPTA membership and prospective members to assist in delivering quality ISC content, including: </a:t>
            </a:r>
          </a:p>
          <a:p>
            <a:pPr lvl="1"/>
            <a:r>
              <a:rPr lang="en-US" sz="3500" dirty="0">
                <a:solidFill>
                  <a:srgbClr val="0070C0"/>
                </a:solidFill>
              </a:rPr>
              <a:t>workshop presentations </a:t>
            </a:r>
          </a:p>
          <a:p>
            <a:pPr lvl="1"/>
            <a:r>
              <a:rPr lang="en-US" sz="3500" dirty="0">
                <a:solidFill>
                  <a:srgbClr val="0070C0"/>
                </a:solidFill>
              </a:rPr>
              <a:t>discussion groups </a:t>
            </a:r>
          </a:p>
          <a:p>
            <a:pPr lvl="1"/>
            <a:r>
              <a:rPr lang="en-US" sz="3500" dirty="0">
                <a:solidFill>
                  <a:srgbClr val="0070C0"/>
                </a:solidFill>
              </a:rPr>
              <a:t>speakers</a:t>
            </a:r>
          </a:p>
          <a:p>
            <a:pPr lvl="1"/>
            <a:r>
              <a:rPr lang="en-US" sz="3500" dirty="0">
                <a:solidFill>
                  <a:srgbClr val="0070C0"/>
                </a:solidFill>
              </a:rPr>
              <a:t>professional development</a:t>
            </a:r>
          </a:p>
          <a:p>
            <a:pPr lvl="1"/>
            <a:r>
              <a:rPr lang="en-US" sz="3500" dirty="0">
                <a:solidFill>
                  <a:srgbClr val="0070C0"/>
                </a:solidFill>
              </a:rPr>
              <a:t>other improvement opportunities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Manage the cost of the ISCs to align with the budget approved by the NAPTA Board of Directors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Work to increase attendance at NAPTA ISCs each year by continuously improving the value of the experience for the participants/attendees	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Collaborate with the NAPTA Board of Directors and the other Standing Committees to maximize the impact of the Instructor Skills Committee efforts 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Periodically re-evaluate the expansion of NAPTA ISCs by delivering conferences in venues outside the Gulf Coast, as directed/approved by NAPTA Board of Directors </a:t>
            </a:r>
          </a:p>
          <a:p>
            <a:pPr lvl="0"/>
            <a:r>
              <a:rPr lang="en-US" sz="3500" dirty="0">
                <a:solidFill>
                  <a:srgbClr val="0070C0"/>
                </a:solidFill>
              </a:rPr>
              <a:t>Review and update the Instructor Skills Conference (ISC) Planning Guide annually (post-conference)</a:t>
            </a: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963" y="5346061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2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Conference Enhancements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80363" cy="3623606"/>
          </a:xfrm>
        </p:spPr>
        <p:txBody>
          <a:bodyPr>
            <a:normAutofit fontScale="92500" lnSpcReduction="10000"/>
          </a:bodyPr>
          <a:lstStyle/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Two Networking Hospitalities: NAPTA 25</a:t>
            </a:r>
            <a:r>
              <a:rPr lang="en-US" sz="2400" baseline="30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Anniversary Oct 27 and Lifetime Achievement Award Oct 28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Day 1 Break-out Learning Sessions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New Trainers and Instructors Certificate Track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Process Technology Core Courses Sharing Best Practices Certificate Track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Re-institute Discussion Groups and Panel Discussions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Participant-Decided Learning Sessions Activity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Networking Treasure Hunt</a:t>
            </a:r>
          </a:p>
          <a:p>
            <a:pPr marL="280988" lvl="3" indent="-280988">
              <a:buFont typeface="Wingdings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Topic of the Day Sharing Opportunity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470" y="5376206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Keynote Speaker Preview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828800"/>
            <a:ext cx="8180363" cy="3657600"/>
          </a:xfrm>
        </p:spPr>
        <p:txBody>
          <a:bodyPr>
            <a:normAutofit fontScale="92500" lnSpcReduction="10000"/>
          </a:bodyPr>
          <a:lstStyle/>
          <a:p>
            <a:pPr marL="403225" lvl="3" indent="-403225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Franklin Covey’s Top-Rated Speaker Darin Hoggan, “Leading in the Classroom”</a:t>
            </a:r>
          </a:p>
          <a:p>
            <a:pPr marL="403225" lvl="3" indent="-403225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OSHA’s Houston Area Director, Mark Briggs To Be Confirmed, “PSM Industry and Education Best Practices”</a:t>
            </a:r>
          </a:p>
          <a:p>
            <a:pPr marL="403225" lvl="3" indent="-403225">
              <a:buFont typeface="Wingdings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College of the Mainland Process Technology Graduate Success Story, Marathon Operator and Texas City Mayor Dedrick Johnson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solidFill>
                <a:srgbClr val="009900"/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46061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180363" cy="1160267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Learning Sessions Preview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3962400"/>
          </a:xfrm>
        </p:spPr>
        <p:txBody>
          <a:bodyPr>
            <a:noAutofit/>
          </a:bodyPr>
          <a:lstStyle/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Seven Habits of Highly Effective Trainers and Instructors led by Franklin Covey’s Darin Hoggan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PSM Training and Education Discussion Group led by OSHA’s Houston Area PSM reps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How to Present Complex Concepts to Diverse Audiences by Dale Carnegie CEO and President Dave Wright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Virtual Process Troubleshooting “Hands-on” Workshop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Creating Valid Test Questions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Augmented Virtual Reality Learning Techniques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Bias Awareness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Championing Diversity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New Hire Job Qualification Process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Simulator Best Practices Panel Discussion</a:t>
            </a:r>
          </a:p>
          <a:p>
            <a:pPr marL="231775" lvl="3" indent="-231775">
              <a:buFont typeface="Wingdings" pitchFamily="2" charset="2"/>
              <a:buChar char="Ø"/>
            </a:pPr>
            <a:r>
              <a:rPr lang="en-US" sz="1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Process Technology Exit Exam – Chemical / Refining (PTEX-CR) Discussion Group</a:t>
            </a:r>
          </a:p>
          <a:p>
            <a:pPr eaLnBrk="1" hangingPunct="1">
              <a:lnSpc>
                <a:spcPct val="90000"/>
              </a:lnSpc>
            </a:pPr>
            <a:endParaRPr lang="en-US" sz="2200" dirty="0">
              <a:solidFill>
                <a:srgbClr val="009900"/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55" y="5346061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1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7"/>
            <a:ext cx="8382000" cy="116026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009900"/>
                </a:solidFill>
                <a:latin typeface="Arial Black" pitchFamily="34" charset="0"/>
              </a:rPr>
              <a:t>NAPTA Member Action Plan: Goal of 200+ Attendees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3962400"/>
          </a:xfrm>
        </p:spPr>
        <p:txBody>
          <a:bodyPr>
            <a:normAutofit fontScale="40000" lnSpcReduction="20000"/>
          </a:bodyPr>
          <a:lstStyle/>
          <a:p>
            <a:pPr marL="280988" lvl="1" indent="-220663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Share ISC XI updates with: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Industry Training Personnel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College and High School Instructors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Process Technology Advisory Committee Members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Training and Education Vendors</a:t>
            </a:r>
          </a:p>
          <a:p>
            <a:pPr marL="60325" lvl="3" indent="0">
              <a:lnSpc>
                <a:spcPct val="120000"/>
              </a:lnSpc>
              <a:buNone/>
            </a:pPr>
            <a:endParaRPr lang="en-US" sz="25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0988" lvl="1" indent="-220663">
              <a:buNone/>
            </a:pPr>
            <a:r>
              <a:rPr lang="en-US" sz="4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Utilize the following Communication tools to share ISC XI updates: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LinkedIn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Facebook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Twitter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Company email 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College email</a:t>
            </a:r>
          </a:p>
          <a:p>
            <a:pPr marL="280988" lvl="3" indent="-220663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Face-to-Face Communication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36580-A569-4383-A58F-2CE667D8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5346061"/>
            <a:ext cx="432853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2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534400" cy="44957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  <a:p>
            <a:pPr algn="ctr"/>
            <a:endParaRPr lang="en-US" sz="1100" b="1" dirty="0"/>
          </a:p>
          <a:p>
            <a:pPr algn="ctr"/>
            <a:endParaRPr lang="en-US" sz="11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B9133-5373-41F3-BFAF-750BD51A056B}"/>
              </a:ext>
            </a:extLst>
          </p:cNvPr>
          <p:cNvSpPr/>
          <p:nvPr/>
        </p:nvSpPr>
        <p:spPr>
          <a:xfrm>
            <a:off x="228600" y="1541145"/>
            <a:ext cx="838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6B90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“Technical Training Skills for Industry and Education” </a:t>
            </a:r>
          </a:p>
          <a:p>
            <a:pPr>
              <a:spcBef>
                <a:spcPts val="800"/>
              </a:spcBef>
            </a:pPr>
            <a:r>
              <a:rPr lang="en-US" sz="2400" b="1" dirty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successful people attribute their success to a teacher, instructor or trainer that made a positive difference in their life. If you want to be a difference making role </a:t>
            </a:r>
            <a:r>
              <a:rPr lang="en-US" sz="2400" b="1" dirty="0">
                <a:solidFill>
                  <a:srgbClr val="3333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mentor </a:t>
            </a:r>
            <a:r>
              <a:rPr lang="en-US" sz="2400" b="1" dirty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others will remember for the rest of their lives, then the North American Process Technology Alliance Instructor Skills Conference XI is designed for you. </a:t>
            </a:r>
          </a:p>
          <a:p>
            <a:pPr marL="0" marR="0">
              <a:spcBef>
                <a:spcPts val="120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 you “on the beach” in Galveston October 27-29, 2021!</a:t>
            </a:r>
          </a:p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Exciting News:   We’re heading back to the BIG EASY, New Orleans, for ISC XII Fall 2022!!</a:t>
            </a:r>
            <a:endParaRPr lang="en-US" sz="2400" dirty="0">
              <a:solidFill>
                <a:srgbClr val="FF0000"/>
              </a:solidFill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200" b="1" dirty="0">
              <a:solidFill>
                <a:srgbClr val="00B05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600" b="1" dirty="0">
              <a:solidFill>
                <a:srgbClr val="6B90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6A30C72-73AA-41C5-B5A0-20D60E5F5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05" y="0"/>
            <a:ext cx="8710595" cy="143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On-screen Show (4:3)</PresentationFormat>
  <Paragraphs>97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Wingdings</vt:lpstr>
      <vt:lpstr>Office Theme</vt:lpstr>
      <vt:lpstr>PowerPoint Presentation</vt:lpstr>
      <vt:lpstr>Active ISC XI Committee Members</vt:lpstr>
      <vt:lpstr>       ISC Committee        Vision and Mission</vt:lpstr>
      <vt:lpstr>       ISC Committee        Vision and Mission</vt:lpstr>
      <vt:lpstr>Conference Enhancements</vt:lpstr>
      <vt:lpstr>Keynote Speaker Preview</vt:lpstr>
      <vt:lpstr>Learning Sessions Preview</vt:lpstr>
      <vt:lpstr>NAPTA Member Action Plan: Goal of 200+ Attendees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Rhonda Shiflet</dc:creator>
  <cp:lastModifiedBy>Eric Newby</cp:lastModifiedBy>
  <cp:revision>220</cp:revision>
  <dcterms:created xsi:type="dcterms:W3CDTF">2016-08-31T15:07:15Z</dcterms:created>
  <dcterms:modified xsi:type="dcterms:W3CDTF">2021-07-16T13:13:36Z</dcterms:modified>
</cp:coreProperties>
</file>