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8" r:id="rId3"/>
    <p:sldId id="271" r:id="rId4"/>
    <p:sldId id="258" r:id="rId5"/>
    <p:sldId id="259" r:id="rId6"/>
    <p:sldId id="262" r:id="rId7"/>
    <p:sldId id="261" r:id="rId8"/>
    <p:sldId id="265" r:id="rId9"/>
    <p:sldId id="267" r:id="rId10"/>
    <p:sldId id="263" r:id="rId11"/>
    <p:sldId id="269" r:id="rId12"/>
    <p:sldId id="270" r:id="rId13"/>
    <p:sldId id="264" r:id="rId14"/>
    <p:sldId id="26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87"/>
    <p:restoredTop sz="96703"/>
  </p:normalViewPr>
  <p:slideViewPr>
    <p:cSldViewPr snapToGrid="0" snapToObjects="1">
      <p:cViewPr varScale="1">
        <p:scale>
          <a:sx n="72" d="100"/>
          <a:sy n="72" d="100"/>
        </p:scale>
        <p:origin x="78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9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495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99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24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09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7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00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2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6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57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37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526550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D27D3-8957-D64C-A572-028F14EE6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Endorsement Committee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5DE9E-9890-DC46-9886-7D1CDAD16E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2021 Report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56F84E-7EEC-EA4D-86FF-3B2D8043B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188" y="1779815"/>
            <a:ext cx="2930747" cy="201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99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DF81F-4B16-014F-9E66-4680BC032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Endorsement Committee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99485-DBB2-2649-AAD9-C1F0B7444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20000"/>
          </a:bodyPr>
          <a:lstStyle/>
          <a:p>
            <a:r>
              <a:rPr lang="en-US" dirty="0"/>
              <a:t>Dorothy Ortego – Industry Co-Chair</a:t>
            </a:r>
          </a:p>
          <a:p>
            <a:r>
              <a:rPr lang="en-US" dirty="0"/>
              <a:t>Jeffrey Laube – Education Co-Chair</a:t>
            </a:r>
          </a:p>
          <a:p>
            <a:r>
              <a:rPr lang="en-US" dirty="0"/>
              <a:t>Linda </a:t>
            </a:r>
            <a:r>
              <a:rPr lang="en-US" dirty="0" err="1"/>
              <a:t>LaCoe</a:t>
            </a:r>
            <a:endParaRPr lang="en-US" dirty="0"/>
          </a:p>
          <a:p>
            <a:r>
              <a:rPr lang="en-US" dirty="0"/>
              <a:t>David Carty</a:t>
            </a:r>
          </a:p>
          <a:p>
            <a:r>
              <a:rPr lang="en-US" dirty="0"/>
              <a:t>Bob Ash</a:t>
            </a:r>
          </a:p>
          <a:p>
            <a:r>
              <a:rPr lang="en-US" dirty="0"/>
              <a:t>George Bohn</a:t>
            </a:r>
          </a:p>
          <a:p>
            <a:r>
              <a:rPr lang="en-US" dirty="0"/>
              <a:t>Steve Duff</a:t>
            </a:r>
          </a:p>
          <a:p>
            <a:r>
              <a:rPr lang="en-US" dirty="0"/>
              <a:t>Alisha Nash NAPTA </a:t>
            </a:r>
            <a:r>
              <a:rPr lang="en-US" dirty="0" err="1"/>
              <a:t>BoD</a:t>
            </a:r>
            <a:r>
              <a:rPr lang="en-US" dirty="0"/>
              <a:t> </a:t>
            </a:r>
          </a:p>
          <a:p>
            <a:r>
              <a:rPr lang="en-US" dirty="0"/>
              <a:t>Mike Lopez NAPTA </a:t>
            </a:r>
            <a:r>
              <a:rPr lang="en-US" dirty="0" err="1"/>
              <a:t>BoD</a:t>
            </a:r>
            <a:r>
              <a:rPr lang="en-US"/>
              <a:t> Rep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0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8E03D-2946-0A49-A335-1754B28B1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Endorsement Committee </a:t>
            </a:r>
            <a:br>
              <a:rPr lang="en-US" dirty="0"/>
            </a:br>
            <a:r>
              <a:rPr lang="en-US" dirty="0"/>
              <a:t>      Vision and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91FC6-8821-F949-8700-2691FA4B7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574" y="2052116"/>
            <a:ext cx="8214565" cy="3997828"/>
          </a:xfrm>
        </p:spPr>
        <p:txBody>
          <a:bodyPr anchor="t">
            <a:normAutofit/>
          </a:bodyPr>
          <a:lstStyle/>
          <a:p>
            <a:pPr marL="6160" indent="0">
              <a:buNone/>
            </a:pPr>
            <a:r>
              <a:rPr lang="en-US" sz="3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Vision</a:t>
            </a:r>
          </a:p>
          <a:p>
            <a:r>
              <a:rPr lang="en-US" dirty="0"/>
              <a:t>To provide North American Process Technology Alliance (NAPTA) member colleges with comprehensive program audits designed to help member colleges improve their process technology program.</a:t>
            </a:r>
          </a:p>
          <a:p>
            <a:pPr marL="6160" indent="0">
              <a:buNone/>
            </a:pPr>
            <a:r>
              <a:rPr lang="en-US" sz="3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Mission</a:t>
            </a:r>
            <a:endParaRPr lang="en-US" dirty="0"/>
          </a:p>
          <a:p>
            <a:r>
              <a:rPr lang="en-US" dirty="0"/>
              <a:t>It is the mission of the Endorsement Committee to perform program audits to help colleges improve their process technology program.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81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DB3CB-BF02-0848-878A-C3ACFCB4A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241" y="771823"/>
            <a:ext cx="7958331" cy="1077229"/>
          </a:xfrm>
        </p:spPr>
        <p:txBody>
          <a:bodyPr/>
          <a:lstStyle/>
          <a:p>
            <a:r>
              <a:rPr lang="en-US" dirty="0"/>
              <a:t>2021-22 Endorsement Committee Goals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7E9F2A3-9EBC-6E4F-941B-D2DDB54BD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863795"/>
              </p:ext>
            </p:extLst>
          </p:nvPr>
        </p:nvGraphicFramePr>
        <p:xfrm>
          <a:off x="2155223" y="2100787"/>
          <a:ext cx="8838349" cy="439969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838349">
                  <a:extLst>
                    <a:ext uri="{9D8B030D-6E8A-4147-A177-3AD203B41FA5}">
                      <a16:colId xmlns:a16="http://schemas.microsoft.com/office/drawing/2014/main" val="3881620692"/>
                    </a:ext>
                  </a:extLst>
                </a:gridCol>
              </a:tblGrid>
              <a:tr h="537641">
                <a:tc>
                  <a:txBody>
                    <a:bodyPr/>
                    <a:lstStyle/>
                    <a:p>
                      <a:pPr marL="274320" algn="ctr"/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Task</a:t>
                      </a:r>
                    </a:p>
                  </a:txBody>
                  <a:tcPr marL="10815" marR="10815" marT="10815" marB="10815" anchor="ctr"/>
                </a:tc>
                <a:extLst>
                  <a:ext uri="{0D108BD9-81ED-4DB2-BD59-A6C34878D82A}">
                    <a16:rowId xmlns:a16="http://schemas.microsoft.com/office/drawing/2014/main" val="878710052"/>
                  </a:ext>
                </a:extLst>
              </a:tr>
              <a:tr h="835469">
                <a:tc>
                  <a:txBody>
                    <a:bodyPr/>
                    <a:lstStyle/>
                    <a:p>
                      <a:pPr marL="274320"/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Continue auditing schools for endorsement and re-endorsement</a:t>
                      </a:r>
                    </a:p>
                  </a:txBody>
                  <a:tcPr marL="10815" marR="10815" marT="10815" marB="10815"/>
                </a:tc>
                <a:extLst>
                  <a:ext uri="{0D108BD9-81ED-4DB2-BD59-A6C34878D82A}">
                    <a16:rowId xmlns:a16="http://schemas.microsoft.com/office/drawing/2014/main" val="1994108091"/>
                  </a:ext>
                </a:extLst>
              </a:tr>
              <a:tr h="857746">
                <a:tc>
                  <a:txBody>
                    <a:bodyPr/>
                    <a:lstStyle/>
                    <a:p>
                      <a:pPr marL="274320"/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Revise the endorsement requirements as needed and update the webpage to match those requirements.</a:t>
                      </a:r>
                    </a:p>
                  </a:txBody>
                  <a:tcPr marL="10815" marR="10815" marT="10815" marB="10815"/>
                </a:tc>
                <a:extLst>
                  <a:ext uri="{0D108BD9-81ED-4DB2-BD59-A6C34878D82A}">
                    <a16:rowId xmlns:a16="http://schemas.microsoft.com/office/drawing/2014/main" val="1515941969"/>
                  </a:ext>
                </a:extLst>
              </a:tr>
              <a:tr h="475622">
                <a:tc>
                  <a:txBody>
                    <a:bodyPr/>
                    <a:lstStyle/>
                    <a:p>
                      <a:pPr marL="274320"/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Recruit additional endorsement committee auditors</a:t>
                      </a:r>
                    </a:p>
                  </a:txBody>
                  <a:tcPr marL="10815" marR="10815" marT="10815" marB="10815"/>
                </a:tc>
                <a:extLst>
                  <a:ext uri="{0D108BD9-81ED-4DB2-BD59-A6C34878D82A}">
                    <a16:rowId xmlns:a16="http://schemas.microsoft.com/office/drawing/2014/main" val="692416794"/>
                  </a:ext>
                </a:extLst>
              </a:tr>
              <a:tr h="835469">
                <a:tc>
                  <a:txBody>
                    <a:bodyPr/>
                    <a:lstStyle/>
                    <a:p>
                      <a:pPr marL="274320"/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Set a defined timeframe for college responsibility for endorsement</a:t>
                      </a:r>
                    </a:p>
                  </a:txBody>
                  <a:tcPr marL="10815" marR="10815" marT="10815" marB="10815"/>
                </a:tc>
                <a:extLst>
                  <a:ext uri="{0D108BD9-81ED-4DB2-BD59-A6C34878D82A}">
                    <a16:rowId xmlns:a16="http://schemas.microsoft.com/office/drawing/2014/main" val="550568387"/>
                  </a:ext>
                </a:extLst>
              </a:tr>
              <a:tr h="857746">
                <a:tc>
                  <a:txBody>
                    <a:bodyPr/>
                    <a:lstStyle/>
                    <a:p>
                      <a:pPr marL="274320"/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Evaluate industry interactions with the schools versus the requirement of advisory committee</a:t>
                      </a:r>
                    </a:p>
                  </a:txBody>
                  <a:tcPr marL="10815" marR="10815" marT="10815" marB="10815"/>
                </a:tc>
                <a:extLst>
                  <a:ext uri="{0D108BD9-81ED-4DB2-BD59-A6C34878D82A}">
                    <a16:rowId xmlns:a16="http://schemas.microsoft.com/office/drawing/2014/main" val="56600436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FE1D94B-C384-AE40-9787-80201ACF6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44116">
            <a:off x="1677637" y="1495100"/>
            <a:ext cx="1502468" cy="103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FDA63-7B88-6F47-ADDA-5EE02413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435" y="969264"/>
            <a:ext cx="3617773" cy="1419603"/>
          </a:xfrm>
        </p:spPr>
        <p:txBody>
          <a:bodyPr>
            <a:normAutofit fontScale="90000"/>
          </a:bodyPr>
          <a:lstStyle/>
          <a:p>
            <a:r>
              <a:rPr lang="en-US" dirty="0"/>
              <a:t>NAPTA Endorsement Score Sheet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0AC6AA-FDE2-5F40-9FD8-4C1061AB0732}"/>
              </a:ext>
            </a:extLst>
          </p:cNvPr>
          <p:cNvSpPr/>
          <p:nvPr/>
        </p:nvSpPr>
        <p:spPr>
          <a:xfrm>
            <a:off x="5981472" y="0"/>
            <a:ext cx="512385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346A970-E96E-314F-9432-C134DAF11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3833" y="0"/>
            <a:ext cx="5339127" cy="6909459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7EFBE4-A4D3-3046-A49E-A69E268A2782}"/>
              </a:ext>
            </a:extLst>
          </p:cNvPr>
          <p:cNvSpPr txBox="1"/>
          <p:nvPr/>
        </p:nvSpPr>
        <p:spPr>
          <a:xfrm>
            <a:off x="1881809" y="2695863"/>
            <a:ext cx="37981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3-pages long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College to self score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3-point items are required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78 Points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 &amp; 1 point items are suggested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216 total possible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total score of 147 or higher to be endorsed</a:t>
            </a:r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23CEDE-5293-3148-8BB7-4EB217D81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897" y="5277140"/>
            <a:ext cx="1717585" cy="117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03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FDA63-7B88-6F47-ADDA-5EE02413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435" y="1311638"/>
            <a:ext cx="3512944" cy="1649401"/>
          </a:xfrm>
        </p:spPr>
        <p:txBody>
          <a:bodyPr>
            <a:normAutofit/>
          </a:bodyPr>
          <a:lstStyle/>
          <a:p>
            <a:r>
              <a:rPr lang="en-US" dirty="0"/>
              <a:t>NAPTA Endorsement Check List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0AC6AA-FDE2-5F40-9FD8-4C1061AB0732}"/>
              </a:ext>
            </a:extLst>
          </p:cNvPr>
          <p:cNvSpPr/>
          <p:nvPr/>
        </p:nvSpPr>
        <p:spPr>
          <a:xfrm>
            <a:off x="6228522" y="0"/>
            <a:ext cx="48768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EFBE4-A4D3-3046-A49E-A69E268A2782}"/>
              </a:ext>
            </a:extLst>
          </p:cNvPr>
          <p:cNvSpPr txBox="1"/>
          <p:nvPr/>
        </p:nvSpPr>
        <p:spPr>
          <a:xfrm>
            <a:off x="1881809" y="2961039"/>
            <a:ext cx="37981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2-pages long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Helps college to know the documents to collect to successfully submit an audit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version on the NAPTA website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292780-F1A0-8141-BFD1-BF4F197A6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286" y="0"/>
            <a:ext cx="5296036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F6ECF0-BB89-1043-8B12-62E99FBFD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150" y="5181110"/>
            <a:ext cx="1748007" cy="11993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56E69E-5BDC-D342-9525-84DC0562BCCC}"/>
              </a:ext>
            </a:extLst>
          </p:cNvPr>
          <p:cNvSpPr txBox="1"/>
          <p:nvPr/>
        </p:nvSpPr>
        <p:spPr>
          <a:xfrm rot="19740210">
            <a:off x="1620078" y="964096"/>
            <a:ext cx="2514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UPDATED JUNE 2021</a:t>
            </a:r>
          </a:p>
        </p:txBody>
      </p:sp>
    </p:spTree>
    <p:extLst>
      <p:ext uri="{BB962C8B-B14F-4D97-AF65-F5344CB8AC3E}">
        <p14:creationId xmlns:p14="http://schemas.microsoft.com/office/powerpoint/2010/main" val="2001282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FDA63-7B88-6F47-ADDA-5EE02413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824" y="343495"/>
            <a:ext cx="5566016" cy="1077229"/>
          </a:xfrm>
        </p:spPr>
        <p:txBody>
          <a:bodyPr/>
          <a:lstStyle/>
          <a:p>
            <a:r>
              <a:rPr lang="en-US" dirty="0"/>
              <a:t>NAPTA Virtual Audit Tool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EFBE4-A4D3-3046-A49E-A69E268A2782}"/>
              </a:ext>
            </a:extLst>
          </p:cNvPr>
          <p:cNvSpPr txBox="1"/>
          <p:nvPr/>
        </p:nvSpPr>
        <p:spPr>
          <a:xfrm>
            <a:off x="2476169" y="1002247"/>
            <a:ext cx="774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your ready, you will receive an email to fill out the audit tool form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7E6EB-5B37-D04E-A3F6-FE65351E4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824" y="1420724"/>
            <a:ext cx="7903429" cy="529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32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FDA63-7B88-6F47-ADDA-5EE02413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435" y="1311638"/>
            <a:ext cx="3206293" cy="1077229"/>
          </a:xfrm>
        </p:spPr>
        <p:txBody>
          <a:bodyPr/>
          <a:lstStyle/>
          <a:p>
            <a:r>
              <a:rPr lang="en-US" dirty="0"/>
              <a:t>NAPTA Virtual Audit Tool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EFBE4-A4D3-3046-A49E-A69E268A2782}"/>
              </a:ext>
            </a:extLst>
          </p:cNvPr>
          <p:cNvSpPr txBox="1"/>
          <p:nvPr/>
        </p:nvSpPr>
        <p:spPr>
          <a:xfrm>
            <a:off x="1661438" y="2648264"/>
            <a:ext cx="33918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Completely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Six parts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About 65 questions total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College to submit all 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 prepared to submit all audit documentation for each section in one sitting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F50551-8C06-E44F-B808-1F0B73EC0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262" y="5118547"/>
            <a:ext cx="2218744" cy="15222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A058B8-DBAC-FE45-8C7E-CCE68936C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627" y="1"/>
            <a:ext cx="5323696" cy="688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23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6673-EAB4-A645-BA22-5D67A02F3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Colleges interested in an initial endorsement audit or re-endorsement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C8949-4A57-D646-A762-71A8C00F9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4164" y="2468880"/>
            <a:ext cx="8275975" cy="3581064"/>
          </a:xfrm>
        </p:spPr>
        <p:txBody>
          <a:bodyPr anchor="t">
            <a:normAutofit/>
          </a:bodyPr>
          <a:lstStyle/>
          <a:p>
            <a:r>
              <a:rPr lang="en-US" dirty="0"/>
              <a:t>If you are wondering if your college meets the endorsement requirements, get the score sheet off the NAPTA website and self audit your program</a:t>
            </a:r>
          </a:p>
        </p:txBody>
      </p:sp>
    </p:spTree>
    <p:extLst>
      <p:ext uri="{BB962C8B-B14F-4D97-AF65-F5344CB8AC3E}">
        <p14:creationId xmlns:p14="http://schemas.microsoft.com/office/powerpoint/2010/main" val="361828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6673-EAB4-A645-BA22-5D67A02F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152" y="808056"/>
            <a:ext cx="8558784" cy="1077229"/>
          </a:xfrm>
        </p:spPr>
        <p:txBody>
          <a:bodyPr/>
          <a:lstStyle/>
          <a:p>
            <a:r>
              <a:rPr lang="en-US" dirty="0"/>
              <a:t>Colleges Currently Fully Endorsed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699756F-1659-F047-B94D-6132C9B9B5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192225"/>
              </p:ext>
            </p:extLst>
          </p:nvPr>
        </p:nvGraphicFramePr>
        <p:xfrm>
          <a:off x="2359153" y="1729408"/>
          <a:ext cx="8424804" cy="4633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60296">
                  <a:extLst>
                    <a:ext uri="{9D8B030D-6E8A-4147-A177-3AD203B41FA5}">
                      <a16:colId xmlns:a16="http://schemas.microsoft.com/office/drawing/2014/main" val="1402703684"/>
                    </a:ext>
                  </a:extLst>
                </a:gridCol>
                <a:gridCol w="1764508">
                  <a:extLst>
                    <a:ext uri="{9D8B030D-6E8A-4147-A177-3AD203B41FA5}">
                      <a16:colId xmlns:a16="http://schemas.microsoft.com/office/drawing/2014/main" val="2932777084"/>
                    </a:ext>
                  </a:extLst>
                </a:gridCol>
              </a:tblGrid>
              <a:tr h="540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 err="1">
                          <a:effectLst/>
                        </a:rPr>
                        <a:t>Brazosport</a:t>
                      </a:r>
                      <a:r>
                        <a:rPr lang="en-US" sz="2800" u="none" strike="noStrike" dirty="0">
                          <a:effectLst/>
                        </a:rPr>
                        <a:t> College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2022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9482099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Lewis &amp; Clark Community College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2022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62574382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Mississippi Gulf Coast Community College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2022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7215173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Wharton County Junior College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2022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4271078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Kenai Peninsula College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2023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0933678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Lamar Institute of Technology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</a:rPr>
                        <a:t>2023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7699195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>
                          <a:effectLst/>
                        </a:rPr>
                        <a:t>Alvin Community College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</a:rPr>
                        <a:t>2024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8516888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>
                          <a:effectLst/>
                        </a:rPr>
                        <a:t>Houston Community College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</a:rPr>
                        <a:t>2024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7288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176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6673-EAB4-A645-BA22-5D67A02F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152" y="808056"/>
            <a:ext cx="8558784" cy="1077229"/>
          </a:xfrm>
        </p:spPr>
        <p:txBody>
          <a:bodyPr/>
          <a:lstStyle/>
          <a:p>
            <a:r>
              <a:rPr lang="en-US" dirty="0"/>
              <a:t>Colleges that have been endorsed but need to be re-endorsed by October 2021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9542FB5-EBE5-AB40-BC77-DE7657D971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8444997"/>
              </p:ext>
            </p:extLst>
          </p:nvPr>
        </p:nvGraphicFramePr>
        <p:xfrm>
          <a:off x="2325756" y="2107096"/>
          <a:ext cx="3968761" cy="37480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8761">
                  <a:extLst>
                    <a:ext uri="{9D8B030D-6E8A-4147-A177-3AD203B41FA5}">
                      <a16:colId xmlns:a16="http://schemas.microsoft.com/office/drawing/2014/main" val="2623890123"/>
                    </a:ext>
                  </a:extLst>
                </a:gridCol>
              </a:tblGrid>
              <a:tr h="3407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Nunez Community College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8863271"/>
                  </a:ext>
                </a:extLst>
              </a:tr>
              <a:tr h="3407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Baton Rouge Community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0284993"/>
                  </a:ext>
                </a:extLst>
              </a:tr>
              <a:tr h="3407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COM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4739465"/>
                  </a:ext>
                </a:extLst>
              </a:tr>
              <a:tr h="34073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Del Mar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41910767"/>
                  </a:ext>
                </a:extLst>
              </a:tr>
              <a:tr h="3407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ITI Technical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14724319"/>
                  </a:ext>
                </a:extLst>
              </a:tr>
              <a:tr h="3407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Kilgore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02902365"/>
                  </a:ext>
                </a:extLst>
              </a:tr>
              <a:tr h="3407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Lamar State College — Orange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9743201"/>
                  </a:ext>
                </a:extLst>
              </a:tr>
              <a:tr h="3407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Lamar State College — Port Arther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3961980"/>
                  </a:ext>
                </a:extLst>
              </a:tr>
              <a:tr h="3407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Lone Star College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5634055"/>
                  </a:ext>
                </a:extLst>
              </a:tr>
              <a:tr h="6814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Louisiana Delta Community College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60156574"/>
                  </a:ext>
                </a:extLst>
              </a:tr>
            </a:tbl>
          </a:graphicData>
        </a:graphic>
      </p:graphicFrame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19B4211B-0132-8C49-9601-506D298687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3009781"/>
              </p:ext>
            </p:extLst>
          </p:nvPr>
        </p:nvGraphicFramePr>
        <p:xfrm>
          <a:off x="6510131" y="2068442"/>
          <a:ext cx="4234070" cy="3786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34070">
                  <a:extLst>
                    <a:ext uri="{9D8B030D-6E8A-4147-A177-3AD203B41FA5}">
                      <a16:colId xmlns:a16="http://schemas.microsoft.com/office/drawing/2014/main" val="2623890123"/>
                    </a:ext>
                  </a:extLst>
                </a:gridCol>
              </a:tblGrid>
              <a:tr h="2608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Remington College - Houston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7640465"/>
                  </a:ext>
                </a:extLst>
              </a:tr>
              <a:tr h="5217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River Parishes Community College - Gonzales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3077389"/>
                  </a:ext>
                </a:extLst>
              </a:tr>
              <a:tr h="5217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River Parishes Community College - Reserve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5966558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San Jacinto College - Central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3079609"/>
                  </a:ext>
                </a:extLst>
              </a:tr>
              <a:tr h="5217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South Arkansas Commuity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3600098"/>
                  </a:ext>
                </a:extLst>
              </a:tr>
              <a:tr h="5217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Sowela Technical Community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16574861"/>
                  </a:ext>
                </a:extLst>
              </a:tr>
              <a:tr h="2608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Texas State Technical College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93898393"/>
                  </a:ext>
                </a:extLst>
              </a:tr>
              <a:tr h="5217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University of Alaska Fairbanks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97103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5189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6673-EAB4-A645-BA22-5D67A02F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483" y="440308"/>
            <a:ext cx="8558784" cy="1077229"/>
          </a:xfrm>
        </p:spPr>
        <p:txBody>
          <a:bodyPr/>
          <a:lstStyle/>
          <a:p>
            <a:r>
              <a:rPr lang="en-US" dirty="0"/>
              <a:t>Associate Colleges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418640F-C109-864A-8934-351CF419F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69698"/>
              </p:ext>
            </p:extLst>
          </p:nvPr>
        </p:nvGraphicFramePr>
        <p:xfrm>
          <a:off x="2359152" y="1123122"/>
          <a:ext cx="6122504" cy="5486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2504">
                  <a:extLst>
                    <a:ext uri="{9D8B030D-6E8A-4147-A177-3AD203B41FA5}">
                      <a16:colId xmlns:a16="http://schemas.microsoft.com/office/drawing/2014/main" val="3909434242"/>
                    </a:ext>
                  </a:extLst>
                </a:gridCol>
              </a:tblGrid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Bellingham Technical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3480812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Bishop State Community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3458072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Bismarck State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0218654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Bossier Parish Community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0953893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Calhoun Community College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0064131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Community College of Allegheny County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2290959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Community College of Beaver County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6579040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Delaware Technical Community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69763024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Henry Ford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04050892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Kankakee Community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0161551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Lincoln Trail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13938941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Los Medanos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46780371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Middlesex County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0780317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Northern Oklahoma College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7877627"/>
                  </a:ext>
                </a:extLst>
              </a:tr>
              <a:tr h="459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Universidand de las Fuerzas Armadas ESPE-Carrera de Petroquimica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13260577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University of South Alabama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3582759"/>
                  </a:ext>
                </a:extLst>
              </a:tr>
              <a:tr h="2711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Victoria College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789006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ABD8F6C-14B3-9A43-9F62-18D66348297A}"/>
              </a:ext>
            </a:extLst>
          </p:cNvPr>
          <p:cNvSpPr txBox="1"/>
          <p:nvPr/>
        </p:nvSpPr>
        <p:spPr>
          <a:xfrm>
            <a:off x="8975036" y="1432040"/>
            <a:ext cx="2052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Associate Colleges are welcome to start the endorsement process.</a:t>
            </a:r>
          </a:p>
        </p:txBody>
      </p:sp>
    </p:spTree>
    <p:extLst>
      <p:ext uri="{BB962C8B-B14F-4D97-AF65-F5344CB8AC3E}">
        <p14:creationId xmlns:p14="http://schemas.microsoft.com/office/powerpoint/2010/main" val="2875151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6673-EAB4-A645-BA22-5D67A02F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8270329" cy="1077229"/>
          </a:xfrm>
        </p:spPr>
        <p:txBody>
          <a:bodyPr/>
          <a:lstStyle/>
          <a:p>
            <a:r>
              <a:rPr lang="en-US" dirty="0"/>
              <a:t>If your college is planning an endorsement audit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C8949-4A57-D646-A762-71A8C00F9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493" y="2137083"/>
            <a:ext cx="4318907" cy="4067774"/>
          </a:xfrm>
        </p:spPr>
        <p:txBody>
          <a:bodyPr anchor="t">
            <a:normAutofit fontScale="92500"/>
          </a:bodyPr>
          <a:lstStyle/>
          <a:p>
            <a:pPr marL="463360" indent="-457200">
              <a:buFont typeface="+mj-lt"/>
              <a:buAutoNum type="arabicPeriod"/>
            </a:pPr>
            <a:r>
              <a:rPr lang="en-US" dirty="0"/>
              <a:t>Get the score sheet off the NAPTA web site</a:t>
            </a:r>
          </a:p>
          <a:p>
            <a:pPr marL="463360" indent="-457200">
              <a:buFont typeface="+mj-lt"/>
              <a:buAutoNum type="arabicPeriod"/>
            </a:pPr>
            <a:r>
              <a:rPr lang="en-US" dirty="0"/>
              <a:t>Get the check list off the NAPTA web site</a:t>
            </a:r>
          </a:p>
          <a:p>
            <a:pPr marL="463360" indent="-457200">
              <a:buFont typeface="+mj-lt"/>
              <a:buAutoNum type="arabicPeriod"/>
            </a:pPr>
            <a:r>
              <a:rPr lang="en-US" dirty="0"/>
              <a:t>Collect your documents  (Speak to all faculty about saving documentation)</a:t>
            </a:r>
          </a:p>
          <a:p>
            <a:pPr marL="463360" indent="-457200">
              <a:buFont typeface="+mj-lt"/>
              <a:buAutoNum type="arabicPeriod"/>
            </a:pPr>
            <a:r>
              <a:rPr lang="en-US" dirty="0"/>
              <a:t>Once you have all the documents collected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Email NAPTA to get the audit document collection tool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1AFA7-FCAF-7F4F-BAE1-6DCF0F0A8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476" y="2157846"/>
            <a:ext cx="4102661" cy="281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82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E4C01-2BBA-6443-8C8E-114047696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great way to be an endorsed school is to join the Endorsement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54540-EF62-9742-ACD0-C690B8D2E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533809"/>
            <a:ext cx="7796540" cy="1077229"/>
          </a:xfrm>
        </p:spPr>
        <p:txBody>
          <a:bodyPr anchor="t"/>
          <a:lstStyle/>
          <a:p>
            <a:r>
              <a:rPr lang="en-US" dirty="0"/>
              <a:t>To be an endorsement auditor: you will be trained and shadow two audits.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21CF15-68F6-0641-A3EF-7E48F3073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842" y="3691371"/>
            <a:ext cx="4212772" cy="289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23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{96153A2C-4611-F648-99E4-79666B4FF5FC}tf16401378</Template>
  <TotalTime>0</TotalTime>
  <Words>581</Words>
  <Application>Microsoft Office PowerPoint</Application>
  <PresentationFormat>Widescreen</PresentationFormat>
  <Paragraphs>109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MS Shell Dlg 2</vt:lpstr>
      <vt:lpstr>Wingdings</vt:lpstr>
      <vt:lpstr>Wingdings 3</vt:lpstr>
      <vt:lpstr>Madison</vt:lpstr>
      <vt:lpstr>Endorsement Committee </vt:lpstr>
      <vt:lpstr>Active Endorsement Committee Members</vt:lpstr>
      <vt:lpstr>Endorsement Committee        Vision and Mission</vt:lpstr>
      <vt:lpstr>2021-22 Endorsement Committee Goals</vt:lpstr>
      <vt:lpstr>NAPTA Endorsement Score Sheet</vt:lpstr>
      <vt:lpstr>NAPTA Endorsement Check List</vt:lpstr>
      <vt:lpstr>NAPTA Virtual Audit Tool</vt:lpstr>
      <vt:lpstr>NAPTA Virtual Audit Tool</vt:lpstr>
      <vt:lpstr>Colleges interested in an initial endorsement audit or re-endorsement </vt:lpstr>
      <vt:lpstr>Colleges Currently Fully Endorsed </vt:lpstr>
      <vt:lpstr>Colleges that have been endorsed but need to be re-endorsed by October 2021</vt:lpstr>
      <vt:lpstr>Associate Colleges </vt:lpstr>
      <vt:lpstr>If your college is planning an endorsement audit </vt:lpstr>
      <vt:lpstr>A great way to be an endorsed school is to join the Endorsement Committee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Endorsement Committee </dc:title>
  <dc:creator>Jeffrey Laube</dc:creator>
  <cp:lastModifiedBy>Eric Newby</cp:lastModifiedBy>
  <cp:revision>26</cp:revision>
  <dcterms:created xsi:type="dcterms:W3CDTF">2020-07-16T15:02:18Z</dcterms:created>
  <dcterms:modified xsi:type="dcterms:W3CDTF">2021-07-19T15:50:54Z</dcterms:modified>
</cp:coreProperties>
</file>