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2"/>
  </p:notesMasterIdLst>
  <p:handoutMasterIdLst>
    <p:handoutMasterId r:id="rId43"/>
  </p:handoutMasterIdLst>
  <p:sldIdLst>
    <p:sldId id="256" r:id="rId2"/>
    <p:sldId id="295" r:id="rId3"/>
    <p:sldId id="257" r:id="rId4"/>
    <p:sldId id="259" r:id="rId5"/>
    <p:sldId id="261" r:id="rId6"/>
    <p:sldId id="262" r:id="rId7"/>
    <p:sldId id="263" r:id="rId8"/>
    <p:sldId id="296" r:id="rId9"/>
    <p:sldId id="264" r:id="rId10"/>
    <p:sldId id="265" r:id="rId11"/>
    <p:sldId id="288" r:id="rId12"/>
    <p:sldId id="287" r:id="rId13"/>
    <p:sldId id="267" r:id="rId14"/>
    <p:sldId id="297" r:id="rId15"/>
    <p:sldId id="268" r:id="rId16"/>
    <p:sldId id="289" r:id="rId17"/>
    <p:sldId id="269" r:id="rId18"/>
    <p:sldId id="270" r:id="rId19"/>
    <p:sldId id="290" r:id="rId20"/>
    <p:sldId id="271" r:id="rId21"/>
    <p:sldId id="284" r:id="rId22"/>
    <p:sldId id="291" r:id="rId23"/>
    <p:sldId id="272" r:id="rId24"/>
    <p:sldId id="298" r:id="rId25"/>
    <p:sldId id="273" r:id="rId26"/>
    <p:sldId id="292" r:id="rId27"/>
    <p:sldId id="274" r:id="rId28"/>
    <p:sldId id="275" r:id="rId29"/>
    <p:sldId id="293" r:id="rId30"/>
    <p:sldId id="276" r:id="rId31"/>
    <p:sldId id="294" r:id="rId32"/>
    <p:sldId id="277" r:id="rId33"/>
    <p:sldId id="286" r:id="rId34"/>
    <p:sldId id="285" r:id="rId35"/>
    <p:sldId id="278" r:id="rId36"/>
    <p:sldId id="279" r:id="rId37"/>
    <p:sldId id="281" r:id="rId38"/>
    <p:sldId id="282" r:id="rId39"/>
    <p:sldId id="283" r:id="rId40"/>
    <p:sldId id="299" r:id="rId41"/>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7690F43D-4D62-4322-91C9-2743999991E7}">
          <p14:sldIdLst>
            <p14:sldId id="256"/>
            <p14:sldId id="295"/>
            <p14:sldId id="257"/>
            <p14:sldId id="259"/>
            <p14:sldId id="261"/>
            <p14:sldId id="262"/>
            <p14:sldId id="263"/>
            <p14:sldId id="296"/>
            <p14:sldId id="264"/>
            <p14:sldId id="265"/>
            <p14:sldId id="288"/>
            <p14:sldId id="287"/>
            <p14:sldId id="267"/>
            <p14:sldId id="297"/>
            <p14:sldId id="268"/>
            <p14:sldId id="289"/>
            <p14:sldId id="269"/>
            <p14:sldId id="270"/>
            <p14:sldId id="290"/>
            <p14:sldId id="271"/>
            <p14:sldId id="284"/>
            <p14:sldId id="291"/>
            <p14:sldId id="272"/>
            <p14:sldId id="298"/>
            <p14:sldId id="273"/>
            <p14:sldId id="292"/>
            <p14:sldId id="274"/>
            <p14:sldId id="275"/>
            <p14:sldId id="293"/>
            <p14:sldId id="276"/>
            <p14:sldId id="294"/>
            <p14:sldId id="277"/>
            <p14:sldId id="286"/>
            <p14:sldId id="285"/>
            <p14:sldId id="278"/>
            <p14:sldId id="279"/>
            <p14:sldId id="281"/>
            <p14:sldId id="282"/>
            <p14:sldId id="283"/>
            <p14:sldId id="299"/>
          </p14:sldIdLst>
        </p14:section>
      </p14:sectionLst>
    </p:ex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osar, Bob" initials="KB" lastIdx="11" clrIdx="0">
    <p:extLst/>
  </p:cmAuthor>
  <p:cmAuthor id="2" name="Ortego, Dorothy (DW)" initials="OD(" lastIdx="0" clrIdx="1"/>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2888" autoAdjust="0"/>
  </p:normalViewPr>
  <p:slideViewPr>
    <p:cSldViewPr>
      <p:cViewPr varScale="1">
        <p:scale>
          <a:sx n="67" d="100"/>
          <a:sy n="67" d="100"/>
        </p:scale>
        <p:origin x="-564" y="-96"/>
      </p:cViewPr>
      <p:guideLst>
        <p:guide orient="horz" pos="2160"/>
        <p:guide pos="2880"/>
      </p:guideLst>
    </p:cSldViewPr>
  </p:slideViewPr>
  <p:outlineViewPr>
    <p:cViewPr>
      <p:scale>
        <a:sx n="33" d="100"/>
        <a:sy n="33" d="100"/>
      </p:scale>
      <p:origin x="0" y="14586"/>
    </p:cViewPr>
  </p:outlineViewPr>
  <p:notesTextViewPr>
    <p:cViewPr>
      <p:scale>
        <a:sx n="1" d="1"/>
        <a:sy n="1" d="1"/>
      </p:scale>
      <p:origin x="0" y="0"/>
    </p:cViewPr>
  </p:notesTextViewPr>
  <p:sorterViewPr>
    <p:cViewPr>
      <p:scale>
        <a:sx n="100" d="100"/>
        <a:sy n="100" d="100"/>
      </p:scale>
      <p:origin x="0" y="4776"/>
    </p:cViewPr>
  </p:sorterViewPr>
  <p:notesViewPr>
    <p:cSldViewPr>
      <p:cViewPr varScale="1">
        <p:scale>
          <a:sx n="83" d="100"/>
          <a:sy n="83" d="100"/>
        </p:scale>
        <p:origin x="-1992" y="-7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4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5" tIns="46588" rIns="93175" bIns="46588" rtlCol="0"/>
          <a:lstStyle>
            <a:lvl1pPr algn="l">
              <a:defRPr sz="1200"/>
            </a:lvl1pPr>
          </a:lstStyle>
          <a:p>
            <a:endParaRPr lang="en-US"/>
          </a:p>
        </p:txBody>
      </p:sp>
      <p:sp>
        <p:nvSpPr>
          <p:cNvPr id="3" name="Date Placeholder 2"/>
          <p:cNvSpPr>
            <a:spLocks noGrp="1"/>
          </p:cNvSpPr>
          <p:nvPr>
            <p:ph type="dt" sz="quarter" idx="1"/>
          </p:nvPr>
        </p:nvSpPr>
        <p:spPr>
          <a:xfrm>
            <a:off x="3970937" y="0"/>
            <a:ext cx="3037840" cy="464820"/>
          </a:xfrm>
          <a:prstGeom prst="rect">
            <a:avLst/>
          </a:prstGeom>
        </p:spPr>
        <p:txBody>
          <a:bodyPr vert="horz" lIns="93175" tIns="46588" rIns="93175" bIns="46588" rtlCol="0"/>
          <a:lstStyle>
            <a:lvl1pPr algn="r">
              <a:defRPr sz="1200"/>
            </a:lvl1pPr>
          </a:lstStyle>
          <a:p>
            <a:fld id="{6E2E788F-509A-4FD2-AA11-95536B6C87E7}" type="datetimeFigureOut">
              <a:rPr lang="en-US" smtClean="0"/>
              <a:t>9/17/2018</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5" tIns="46588" rIns="93175" bIns="46588" rtlCol="0" anchor="b"/>
          <a:lstStyle>
            <a:lvl1pPr algn="l">
              <a:defRPr sz="1200"/>
            </a:lvl1pPr>
          </a:lstStyle>
          <a:p>
            <a:endParaRPr lang="en-US"/>
          </a:p>
        </p:txBody>
      </p:sp>
      <p:sp>
        <p:nvSpPr>
          <p:cNvPr id="5" name="Slide Number Placeholder 4"/>
          <p:cNvSpPr>
            <a:spLocks noGrp="1"/>
          </p:cNvSpPr>
          <p:nvPr>
            <p:ph type="sldNum" sz="quarter" idx="3"/>
          </p:nvPr>
        </p:nvSpPr>
        <p:spPr>
          <a:xfrm>
            <a:off x="3970937" y="8829967"/>
            <a:ext cx="3037840" cy="464820"/>
          </a:xfrm>
          <a:prstGeom prst="rect">
            <a:avLst/>
          </a:prstGeom>
        </p:spPr>
        <p:txBody>
          <a:bodyPr vert="horz" lIns="93175" tIns="46588" rIns="93175" bIns="46588" rtlCol="0" anchor="b"/>
          <a:lstStyle>
            <a:lvl1pPr algn="r">
              <a:defRPr sz="1200"/>
            </a:lvl1pPr>
          </a:lstStyle>
          <a:p>
            <a:fld id="{06F3756C-903C-4872-9C4E-2BB53952C2D2}" type="slidenum">
              <a:rPr lang="en-US" smtClean="0"/>
              <a:t>‹#›</a:t>
            </a:fld>
            <a:endParaRPr lang="en-US"/>
          </a:p>
        </p:txBody>
      </p:sp>
    </p:spTree>
    <p:extLst>
      <p:ext uri="{BB962C8B-B14F-4D97-AF65-F5344CB8AC3E}">
        <p14:creationId xmlns:p14="http://schemas.microsoft.com/office/powerpoint/2010/main" val="18627016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5" tIns="46588" rIns="93175" bIns="46588" rtlCol="0"/>
          <a:lstStyle>
            <a:lvl1pPr algn="l">
              <a:defRPr sz="1200"/>
            </a:lvl1pPr>
          </a:lstStyle>
          <a:p>
            <a:endParaRPr lang="en-US"/>
          </a:p>
        </p:txBody>
      </p:sp>
      <p:sp>
        <p:nvSpPr>
          <p:cNvPr id="3" name="Date Placeholder 2"/>
          <p:cNvSpPr>
            <a:spLocks noGrp="1"/>
          </p:cNvSpPr>
          <p:nvPr>
            <p:ph type="dt" idx="1"/>
          </p:nvPr>
        </p:nvSpPr>
        <p:spPr>
          <a:xfrm>
            <a:off x="3970937" y="0"/>
            <a:ext cx="3037840" cy="464820"/>
          </a:xfrm>
          <a:prstGeom prst="rect">
            <a:avLst/>
          </a:prstGeom>
        </p:spPr>
        <p:txBody>
          <a:bodyPr vert="horz" lIns="93175" tIns="46588" rIns="93175" bIns="46588" rtlCol="0"/>
          <a:lstStyle>
            <a:lvl1pPr algn="r">
              <a:defRPr sz="1200"/>
            </a:lvl1pPr>
          </a:lstStyle>
          <a:p>
            <a:fld id="{BE67F3EF-DD41-40D2-B564-4A4960D07AE6}" type="datetimeFigureOut">
              <a:rPr lang="en-US" smtClean="0"/>
              <a:t>9/17/2018</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5" tIns="46588" rIns="93175" bIns="46588" rtlCol="0" anchor="ctr"/>
          <a:lstStyle/>
          <a:p>
            <a:endParaRPr lang="en-US"/>
          </a:p>
        </p:txBody>
      </p:sp>
      <p:sp>
        <p:nvSpPr>
          <p:cNvPr id="5" name="Notes Placeholder 4"/>
          <p:cNvSpPr>
            <a:spLocks noGrp="1"/>
          </p:cNvSpPr>
          <p:nvPr>
            <p:ph type="body" sz="quarter" idx="3"/>
          </p:nvPr>
        </p:nvSpPr>
        <p:spPr>
          <a:xfrm>
            <a:off x="701040" y="4415791"/>
            <a:ext cx="5608320" cy="4183380"/>
          </a:xfrm>
          <a:prstGeom prst="rect">
            <a:avLst/>
          </a:prstGeom>
        </p:spPr>
        <p:txBody>
          <a:bodyPr vert="horz" lIns="93175" tIns="46588" rIns="93175" bIns="46588" rtlCol="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8829967"/>
            <a:ext cx="3037840" cy="464820"/>
          </a:xfrm>
          <a:prstGeom prst="rect">
            <a:avLst/>
          </a:prstGeom>
        </p:spPr>
        <p:txBody>
          <a:bodyPr vert="horz" lIns="93175" tIns="46588" rIns="93175" bIns="46588" rtlCol="0" anchor="b"/>
          <a:lstStyle>
            <a:lvl1pPr algn="l">
              <a:defRPr sz="1200"/>
            </a:lvl1pPr>
          </a:lstStyle>
          <a:p>
            <a:endParaRPr lang="en-US"/>
          </a:p>
        </p:txBody>
      </p:sp>
      <p:sp>
        <p:nvSpPr>
          <p:cNvPr id="7" name="Slide Number Placeholder 6"/>
          <p:cNvSpPr>
            <a:spLocks noGrp="1"/>
          </p:cNvSpPr>
          <p:nvPr>
            <p:ph type="sldNum" sz="quarter" idx="5"/>
          </p:nvPr>
        </p:nvSpPr>
        <p:spPr>
          <a:xfrm>
            <a:off x="3970937" y="8829967"/>
            <a:ext cx="3037840" cy="464820"/>
          </a:xfrm>
          <a:prstGeom prst="rect">
            <a:avLst/>
          </a:prstGeom>
        </p:spPr>
        <p:txBody>
          <a:bodyPr vert="horz" lIns="93175" tIns="46588" rIns="93175" bIns="46588" rtlCol="0" anchor="b"/>
          <a:lstStyle>
            <a:lvl1pPr algn="r">
              <a:defRPr sz="1200"/>
            </a:lvl1pPr>
          </a:lstStyle>
          <a:p>
            <a:fld id="{E4109E74-A6C7-4C16-B64C-8551F4307141}" type="slidenum">
              <a:rPr lang="en-US" smtClean="0"/>
              <a:t>‹#›</a:t>
            </a:fld>
            <a:endParaRPr lang="en-US"/>
          </a:p>
        </p:txBody>
      </p:sp>
    </p:spTree>
    <p:extLst>
      <p:ext uri="{BB962C8B-B14F-4D97-AF65-F5344CB8AC3E}">
        <p14:creationId xmlns:p14="http://schemas.microsoft.com/office/powerpoint/2010/main" val="6340334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All participants</a:t>
            </a:r>
            <a:r>
              <a:rPr lang="en-US" baseline="0" dirty="0" smtClean="0"/>
              <a:t> need a copy of the current audit tool</a:t>
            </a:r>
            <a:endParaRPr lang="en-US" dirty="0"/>
          </a:p>
        </p:txBody>
      </p:sp>
      <p:sp>
        <p:nvSpPr>
          <p:cNvPr id="4" name="Slide Number Placeholder 3"/>
          <p:cNvSpPr>
            <a:spLocks noGrp="1"/>
          </p:cNvSpPr>
          <p:nvPr>
            <p:ph type="sldNum" sz="quarter" idx="10"/>
          </p:nvPr>
        </p:nvSpPr>
        <p:spPr/>
        <p:txBody>
          <a:bodyPr/>
          <a:lstStyle/>
          <a:p>
            <a:fld id="{E4109E74-A6C7-4C16-B64C-8551F4307141}" type="slidenum">
              <a:rPr lang="en-US" smtClean="0"/>
              <a:t>1</a:t>
            </a:fld>
            <a:endParaRPr lang="en-US"/>
          </a:p>
        </p:txBody>
      </p:sp>
    </p:spTree>
    <p:extLst>
      <p:ext uri="{BB962C8B-B14F-4D97-AF65-F5344CB8AC3E}">
        <p14:creationId xmlns:p14="http://schemas.microsoft.com/office/powerpoint/2010/main" val="27102332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A95A76B-0BC1-4F62-9098-5DF1EB7BC194}" type="datetimeFigureOut">
              <a:rPr lang="en-US" smtClean="0"/>
              <a:t>9/17/2018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D23EAC-F187-4EDF-AEFB-A8546253A4DF}"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A95A76B-0BC1-4F62-9098-5DF1EB7BC194}" type="datetimeFigureOut">
              <a:rPr lang="en-US" smtClean="0"/>
              <a:t>9/17/2018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D23EAC-F187-4EDF-AEFB-A8546253A4DF}"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A95A76B-0BC1-4F62-9098-5DF1EB7BC194}" type="datetimeFigureOut">
              <a:rPr lang="en-US" smtClean="0"/>
              <a:t>9/17/2018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D23EAC-F187-4EDF-AEFB-A8546253A4DF}"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A95A76B-0BC1-4F62-9098-5DF1EB7BC194}" type="datetimeFigureOut">
              <a:rPr lang="en-US" smtClean="0"/>
              <a:t>9/17/2018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D23EAC-F187-4EDF-AEFB-A8546253A4DF}"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A95A76B-0BC1-4F62-9098-5DF1EB7BC194}" type="datetimeFigureOut">
              <a:rPr lang="en-US" smtClean="0"/>
              <a:t>9/17/2018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D23EAC-F187-4EDF-AEFB-A8546253A4DF}"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A95A76B-0BC1-4F62-9098-5DF1EB7BC194}" type="datetimeFigureOut">
              <a:rPr lang="en-US" smtClean="0"/>
              <a:t>9/17/2018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D23EAC-F187-4EDF-AEFB-A8546253A4DF}"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A95A76B-0BC1-4F62-9098-5DF1EB7BC194}" type="datetimeFigureOut">
              <a:rPr lang="en-US" smtClean="0"/>
              <a:t>9/17/2018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D23EAC-F187-4EDF-AEFB-A8546253A4D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A95A76B-0BC1-4F62-9098-5DF1EB7BC194}" type="datetimeFigureOut">
              <a:rPr lang="en-US" smtClean="0"/>
              <a:t>9/17/2018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D23EAC-F187-4EDF-AEFB-A8546253A4DF}" type="slidenum">
              <a:rPr lang="en-US" smtClean="0"/>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9A95A76B-0BC1-4F62-9098-5DF1EB7BC194}" type="datetimeFigureOut">
              <a:rPr lang="en-US" smtClean="0"/>
              <a:t>9/17/2018</a:t>
            </a:fld>
            <a:endParaRPr lang="en-US"/>
          </a:p>
        </p:txBody>
      </p:sp>
      <p:sp>
        <p:nvSpPr>
          <p:cNvPr id="9" name="Slide Number Placeholder 8"/>
          <p:cNvSpPr>
            <a:spLocks noGrp="1"/>
          </p:cNvSpPr>
          <p:nvPr>
            <p:ph type="sldNum" sz="quarter" idx="11"/>
          </p:nvPr>
        </p:nvSpPr>
        <p:spPr/>
        <p:txBody>
          <a:bodyPr/>
          <a:lstStyle/>
          <a:p>
            <a:fld id="{92D23EAC-F187-4EDF-AEFB-A8546253A4DF}" type="slidenum">
              <a:rPr lang="en-US" smtClean="0"/>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A95A76B-0BC1-4F62-9098-5DF1EB7BC194}" type="datetimeFigureOut">
              <a:rPr lang="en-US" smtClean="0"/>
              <a:t>9/17/2018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D23EAC-F187-4EDF-AEFB-A8546253A4D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A95A76B-0BC1-4F62-9098-5DF1EB7BC194}" type="datetimeFigureOut">
              <a:rPr lang="en-US" smtClean="0"/>
              <a:t>9/17/2018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D23EAC-F187-4EDF-AEFB-A8546253A4DF}" type="slidenum">
              <a:rPr lang="en-US" smtClean="0"/>
              <a:t>‹#›</a:t>
            </a:fld>
            <a:endParaRPr 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92D23EAC-F187-4EDF-AEFB-A8546253A4DF}" type="slidenum">
              <a:rPr lang="en-US" smtClean="0"/>
              <a:t>‹#›</a:t>
            </a:fld>
            <a:endParaRPr 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9A95A76B-0BC1-4F62-9098-5DF1EB7BC194}" type="datetimeFigureOut">
              <a:rPr lang="en-US" smtClean="0"/>
              <a:t>9/17/2018</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hyperlink" Target="http://www.naptaonline.org/sq-committee.php"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pPr algn="ctr"/>
            <a:r>
              <a:rPr lang="en-US" sz="3200" b="1" dirty="0"/>
              <a:t>AUDITOR TRAINING</a:t>
            </a:r>
          </a:p>
        </p:txBody>
      </p:sp>
      <p:sp>
        <p:nvSpPr>
          <p:cNvPr id="9" name="Content Placeholder 8"/>
          <p:cNvSpPr>
            <a:spLocks noGrp="1"/>
          </p:cNvSpPr>
          <p:nvPr>
            <p:ph idx="1"/>
          </p:nvPr>
        </p:nvSpPr>
        <p:spPr/>
        <p:txBody>
          <a:bodyPr>
            <a:normAutofit/>
          </a:bodyPr>
          <a:lstStyle/>
          <a:p>
            <a:r>
              <a:rPr lang="en-US" sz="2800" dirty="0" smtClean="0"/>
              <a:t>Introductions</a:t>
            </a:r>
          </a:p>
          <a:p>
            <a:endParaRPr lang="en-US" sz="4000" dirty="0" smtClean="0"/>
          </a:p>
        </p:txBody>
      </p:sp>
    </p:spTree>
    <p:extLst>
      <p:ext uri="{BB962C8B-B14F-4D97-AF65-F5344CB8AC3E}">
        <p14:creationId xmlns:p14="http://schemas.microsoft.com/office/powerpoint/2010/main" val="7725787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b="1" dirty="0"/>
              <a:t>AUDITOR </a:t>
            </a:r>
            <a:r>
              <a:rPr lang="en-US" sz="3200" b="1" dirty="0" smtClean="0"/>
              <a:t>TRAINING AGENDA</a:t>
            </a:r>
            <a:endParaRPr lang="en-US" sz="3200" dirty="0"/>
          </a:p>
        </p:txBody>
      </p:sp>
      <p:sp>
        <p:nvSpPr>
          <p:cNvPr id="3" name="Content Placeholder 2"/>
          <p:cNvSpPr>
            <a:spLocks noGrp="1"/>
          </p:cNvSpPr>
          <p:nvPr>
            <p:ph idx="1"/>
          </p:nvPr>
        </p:nvSpPr>
        <p:spPr/>
        <p:txBody>
          <a:bodyPr numCol="2">
            <a:noAutofit/>
          </a:bodyPr>
          <a:lstStyle/>
          <a:p>
            <a:r>
              <a:rPr lang="en-US" sz="2800" dirty="0" smtClean="0"/>
              <a:t>Definitions</a:t>
            </a:r>
          </a:p>
          <a:p>
            <a:r>
              <a:rPr lang="en-US" sz="2800" dirty="0" smtClean="0"/>
              <a:t>Phases of an Audit</a:t>
            </a:r>
          </a:p>
          <a:p>
            <a:pPr lvl="1"/>
            <a:r>
              <a:rPr lang="en-US" sz="2800" dirty="0" smtClean="0"/>
              <a:t>Planning and Preparation</a:t>
            </a:r>
          </a:p>
          <a:p>
            <a:pPr lvl="1"/>
            <a:r>
              <a:rPr lang="en-US" sz="2800" dirty="0" smtClean="0"/>
              <a:t>Conducting the Audit</a:t>
            </a:r>
          </a:p>
          <a:p>
            <a:pPr lvl="1"/>
            <a:r>
              <a:rPr lang="en-US" sz="2800" dirty="0" smtClean="0"/>
              <a:t>Evaluating the Results</a:t>
            </a:r>
          </a:p>
          <a:p>
            <a:pPr lvl="1"/>
            <a:r>
              <a:rPr lang="en-US" sz="2800" dirty="0" smtClean="0"/>
              <a:t>Corrective Actions</a:t>
            </a:r>
          </a:p>
          <a:p>
            <a:pPr lvl="1"/>
            <a:r>
              <a:rPr lang="en-US" sz="2800" dirty="0" smtClean="0"/>
              <a:t>Follow-up</a:t>
            </a:r>
          </a:p>
          <a:p>
            <a:r>
              <a:rPr lang="en-US" sz="2800" dirty="0" smtClean="0"/>
              <a:t>Human Aspects of Auditing</a:t>
            </a:r>
          </a:p>
          <a:p>
            <a:pPr lvl="1"/>
            <a:r>
              <a:rPr lang="en-US" sz="2800" dirty="0" smtClean="0"/>
              <a:t>Good Qualities</a:t>
            </a:r>
          </a:p>
          <a:p>
            <a:pPr lvl="1"/>
            <a:r>
              <a:rPr lang="en-US" sz="2800" dirty="0" smtClean="0"/>
              <a:t>Bad Practices</a:t>
            </a:r>
          </a:p>
          <a:p>
            <a:pPr lvl="1"/>
            <a:r>
              <a:rPr lang="en-US" sz="2800" dirty="0" smtClean="0"/>
              <a:t>Good Practices</a:t>
            </a:r>
            <a:endParaRPr lang="en-US" sz="2800" dirty="0"/>
          </a:p>
        </p:txBody>
      </p:sp>
    </p:spTree>
    <p:extLst>
      <p:ext uri="{BB962C8B-B14F-4D97-AF65-F5344CB8AC3E}">
        <p14:creationId xmlns:p14="http://schemas.microsoft.com/office/powerpoint/2010/main" val="40293908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pPr algn="ctr"/>
            <a:r>
              <a:rPr lang="en-US" sz="3200" b="1" dirty="0" smtClean="0"/>
              <a:t>Definitions </a:t>
            </a:r>
            <a:endParaRPr lang="en-US" sz="3200" b="1" dirty="0"/>
          </a:p>
        </p:txBody>
      </p:sp>
      <p:sp>
        <p:nvSpPr>
          <p:cNvPr id="9" name="Content Placeholder 8"/>
          <p:cNvSpPr>
            <a:spLocks noGrp="1"/>
          </p:cNvSpPr>
          <p:nvPr>
            <p:ph idx="1"/>
          </p:nvPr>
        </p:nvSpPr>
        <p:spPr/>
        <p:txBody>
          <a:bodyPr>
            <a:normAutofit/>
          </a:bodyPr>
          <a:lstStyle/>
          <a:p>
            <a:r>
              <a:rPr lang="en-US" sz="2800" dirty="0"/>
              <a:t>Auditor</a:t>
            </a:r>
            <a:r>
              <a:rPr lang="en-US" sz="2800" b="1" dirty="0"/>
              <a:t> </a:t>
            </a:r>
            <a:r>
              <a:rPr lang="en-US" sz="2800" dirty="0"/>
              <a:t>- Person with the competence to conduct an audit</a:t>
            </a:r>
            <a:r>
              <a:rPr lang="en-US" sz="2800" dirty="0" smtClean="0"/>
              <a:t>.</a:t>
            </a:r>
          </a:p>
          <a:p>
            <a:endParaRPr lang="en-US" sz="2800" dirty="0"/>
          </a:p>
          <a:p>
            <a:r>
              <a:rPr lang="en-US" sz="2800" dirty="0" smtClean="0"/>
              <a:t>Auditee </a:t>
            </a:r>
            <a:r>
              <a:rPr lang="en-US" sz="2800" dirty="0"/>
              <a:t>- Organization or department being audited.</a:t>
            </a:r>
          </a:p>
        </p:txBody>
      </p:sp>
    </p:spTree>
    <p:extLst>
      <p:ext uri="{BB962C8B-B14F-4D97-AF65-F5344CB8AC3E}">
        <p14:creationId xmlns:p14="http://schemas.microsoft.com/office/powerpoint/2010/main" val="245175531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pPr algn="ctr"/>
            <a:r>
              <a:rPr lang="en-US" sz="3200" b="1" dirty="0" smtClean="0"/>
              <a:t>What is an Audit?</a:t>
            </a:r>
            <a:endParaRPr lang="en-US" sz="3200" b="1" dirty="0"/>
          </a:p>
        </p:txBody>
      </p:sp>
      <p:sp>
        <p:nvSpPr>
          <p:cNvPr id="9" name="Content Placeholder 8"/>
          <p:cNvSpPr>
            <a:spLocks noGrp="1"/>
          </p:cNvSpPr>
          <p:nvPr>
            <p:ph idx="1"/>
          </p:nvPr>
        </p:nvSpPr>
        <p:spPr/>
        <p:txBody>
          <a:bodyPr>
            <a:normAutofit fontScale="85000" lnSpcReduction="20000"/>
          </a:bodyPr>
          <a:lstStyle/>
          <a:p>
            <a:r>
              <a:rPr lang="en-US" sz="3000" dirty="0" smtClean="0"/>
              <a:t>An </a:t>
            </a:r>
            <a:r>
              <a:rPr lang="en-US" sz="3000" dirty="0"/>
              <a:t>audit is an evaluation of activities and records against documented requirements to determine compliance and effectiveness of the </a:t>
            </a:r>
            <a:r>
              <a:rPr lang="en-US" sz="3000" dirty="0" smtClean="0"/>
              <a:t>system</a:t>
            </a:r>
            <a:r>
              <a:rPr lang="en-US" sz="3000" dirty="0"/>
              <a:t/>
            </a:r>
            <a:br>
              <a:rPr lang="en-US" sz="3000" dirty="0"/>
            </a:br>
            <a:endParaRPr lang="en-US" sz="3000" dirty="0"/>
          </a:p>
          <a:p>
            <a:r>
              <a:rPr lang="en-US" sz="3000" dirty="0"/>
              <a:t>An audit may </a:t>
            </a:r>
            <a:r>
              <a:rPr lang="en-US" sz="3000" dirty="0" smtClean="0"/>
              <a:t>include </a:t>
            </a:r>
            <a:r>
              <a:rPr lang="en-US" sz="3000" dirty="0"/>
              <a:t>document </a:t>
            </a:r>
            <a:r>
              <a:rPr lang="en-US" sz="3000" dirty="0" smtClean="0"/>
              <a:t>reviews, interviews, </a:t>
            </a:r>
            <a:r>
              <a:rPr lang="en-US" sz="3000" dirty="0"/>
              <a:t>and </a:t>
            </a:r>
            <a:r>
              <a:rPr lang="en-US" sz="3000" dirty="0" smtClean="0"/>
              <a:t>a formal report</a:t>
            </a:r>
            <a:r>
              <a:rPr lang="en-US" sz="3000" dirty="0"/>
              <a:t/>
            </a:r>
            <a:br>
              <a:rPr lang="en-US" sz="3000" dirty="0"/>
            </a:br>
            <a:endParaRPr lang="en-US" sz="3000" dirty="0"/>
          </a:p>
          <a:p>
            <a:r>
              <a:rPr lang="en-US" sz="3000" dirty="0" smtClean="0"/>
              <a:t>An audit should identify </a:t>
            </a:r>
            <a:r>
              <a:rPr lang="en-US" sz="3000" dirty="0"/>
              <a:t>opportunities to improve the </a:t>
            </a:r>
            <a:r>
              <a:rPr lang="en-US" sz="3000" dirty="0" smtClean="0"/>
              <a:t>system</a:t>
            </a:r>
            <a:endParaRPr lang="en-US" sz="3000" dirty="0"/>
          </a:p>
          <a:p>
            <a:endParaRPr lang="en-US" sz="3000" dirty="0"/>
          </a:p>
          <a:p>
            <a:r>
              <a:rPr lang="en-US" sz="3000" dirty="0" smtClean="0"/>
              <a:t>Audits </a:t>
            </a:r>
            <a:r>
              <a:rPr lang="en-US" sz="3000" dirty="0"/>
              <a:t>are performed by qualified, independent </a:t>
            </a:r>
            <a:r>
              <a:rPr lang="en-US" sz="3000" dirty="0" smtClean="0"/>
              <a:t>auditors.  The auditors cannot be members of the advisory board for the school being audited.</a:t>
            </a:r>
            <a:endParaRPr lang="en-US" sz="3000" dirty="0"/>
          </a:p>
        </p:txBody>
      </p:sp>
    </p:spTree>
    <p:extLst>
      <p:ext uri="{BB962C8B-B14F-4D97-AF65-F5344CB8AC3E}">
        <p14:creationId xmlns:p14="http://schemas.microsoft.com/office/powerpoint/2010/main" val="288920242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pPr algn="ctr"/>
            <a:r>
              <a:rPr lang="en-US" sz="3200" b="1" dirty="0" smtClean="0"/>
              <a:t>Phases of an Audit</a:t>
            </a:r>
            <a:endParaRPr lang="en-US" sz="3200" b="1" dirty="0"/>
          </a:p>
        </p:txBody>
      </p:sp>
      <p:sp>
        <p:nvSpPr>
          <p:cNvPr id="9" name="Content Placeholder 8"/>
          <p:cNvSpPr>
            <a:spLocks noGrp="1"/>
          </p:cNvSpPr>
          <p:nvPr>
            <p:ph idx="1"/>
          </p:nvPr>
        </p:nvSpPr>
        <p:spPr/>
        <p:txBody>
          <a:bodyPr>
            <a:normAutofit/>
          </a:bodyPr>
          <a:lstStyle/>
          <a:p>
            <a:pPr>
              <a:lnSpc>
                <a:spcPct val="150000"/>
              </a:lnSpc>
            </a:pPr>
            <a:r>
              <a:rPr lang="en-US" sz="2800" dirty="0" smtClean="0"/>
              <a:t>Planning and Preparation </a:t>
            </a:r>
            <a:endParaRPr lang="en-US" sz="2800" dirty="0"/>
          </a:p>
          <a:p>
            <a:pPr>
              <a:buFont typeface="Monotype Sorts" pitchFamily="2" charset="2"/>
              <a:buNone/>
            </a:pPr>
            <a:endParaRPr lang="en-US" sz="1200" dirty="0"/>
          </a:p>
          <a:p>
            <a:r>
              <a:rPr lang="en-US" sz="2800" dirty="0" smtClean="0"/>
              <a:t>Conducting the Audit</a:t>
            </a:r>
            <a:endParaRPr lang="en-US" sz="2800" dirty="0"/>
          </a:p>
          <a:p>
            <a:endParaRPr lang="en-US" sz="1200" dirty="0"/>
          </a:p>
          <a:p>
            <a:r>
              <a:rPr lang="en-US" sz="2800" dirty="0" smtClean="0"/>
              <a:t>Evaluating the Results </a:t>
            </a:r>
          </a:p>
          <a:p>
            <a:pPr marL="114300" indent="0">
              <a:buNone/>
            </a:pPr>
            <a:endParaRPr lang="en-US" sz="1200" dirty="0"/>
          </a:p>
          <a:p>
            <a:r>
              <a:rPr lang="en-US" sz="2800" dirty="0" smtClean="0"/>
              <a:t>Corrective Actions</a:t>
            </a:r>
          </a:p>
          <a:p>
            <a:endParaRPr lang="en-US" sz="1200" dirty="0" smtClean="0"/>
          </a:p>
          <a:p>
            <a:r>
              <a:rPr lang="en-US" sz="2800" dirty="0" smtClean="0"/>
              <a:t>Following up Actions </a:t>
            </a:r>
            <a:endParaRPr lang="en-US" sz="2800" dirty="0"/>
          </a:p>
        </p:txBody>
      </p:sp>
    </p:spTree>
    <p:extLst>
      <p:ext uri="{BB962C8B-B14F-4D97-AF65-F5344CB8AC3E}">
        <p14:creationId xmlns:p14="http://schemas.microsoft.com/office/powerpoint/2010/main" val="367097249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pPr algn="ctr"/>
            <a:r>
              <a:rPr lang="en-US" sz="3200" b="1" dirty="0" smtClean="0"/>
              <a:t>Planning and Preparation</a:t>
            </a:r>
            <a:endParaRPr lang="en-US" sz="3200" b="1" dirty="0"/>
          </a:p>
        </p:txBody>
      </p:sp>
      <p:sp>
        <p:nvSpPr>
          <p:cNvPr id="9" name="Content Placeholder 8"/>
          <p:cNvSpPr>
            <a:spLocks noGrp="1"/>
          </p:cNvSpPr>
          <p:nvPr>
            <p:ph idx="1"/>
          </p:nvPr>
        </p:nvSpPr>
        <p:spPr/>
        <p:txBody>
          <a:bodyPr>
            <a:noAutofit/>
          </a:bodyPr>
          <a:lstStyle/>
          <a:p>
            <a:pPr>
              <a:spcAft>
                <a:spcPct val="25000"/>
              </a:spcAft>
            </a:pPr>
            <a:r>
              <a:rPr lang="en-US" sz="2800" dirty="0" smtClean="0"/>
              <a:t>Review auditee’s </a:t>
            </a:r>
            <a:r>
              <a:rPr lang="en-US" sz="2800" dirty="0"/>
              <a:t>organization, responsibilities and key </a:t>
            </a:r>
            <a:r>
              <a:rPr lang="en-US" sz="2800" dirty="0" smtClean="0"/>
              <a:t>activities</a:t>
            </a:r>
            <a:endParaRPr lang="en-US" sz="2800" dirty="0"/>
          </a:p>
          <a:p>
            <a:pPr>
              <a:buFont typeface="Arial" pitchFamily="34" charset="0"/>
              <a:buNone/>
            </a:pPr>
            <a:endParaRPr lang="en-US" sz="1200" dirty="0"/>
          </a:p>
          <a:p>
            <a:pPr>
              <a:spcAft>
                <a:spcPct val="25000"/>
              </a:spcAft>
            </a:pPr>
            <a:r>
              <a:rPr lang="en-US" sz="2800" dirty="0"/>
              <a:t>Review </a:t>
            </a:r>
            <a:r>
              <a:rPr lang="en-US" sz="2800" dirty="0" smtClean="0"/>
              <a:t>completed audit </a:t>
            </a:r>
            <a:r>
              <a:rPr lang="en-US" sz="2800" dirty="0"/>
              <a:t>tool </a:t>
            </a:r>
            <a:r>
              <a:rPr lang="en-US" sz="2800" dirty="0" smtClean="0"/>
              <a:t>(shaded </a:t>
            </a:r>
            <a:r>
              <a:rPr lang="en-US" sz="2800" dirty="0"/>
              <a:t>areas </a:t>
            </a:r>
            <a:r>
              <a:rPr lang="en-US" sz="2800" dirty="0" smtClean="0"/>
              <a:t>should have been completed </a:t>
            </a:r>
            <a:r>
              <a:rPr lang="en-US" sz="2800" dirty="0"/>
              <a:t>by </a:t>
            </a:r>
            <a:r>
              <a:rPr lang="en-US" sz="2800" dirty="0" smtClean="0"/>
              <a:t>college)</a:t>
            </a:r>
            <a:endParaRPr lang="en-US" sz="2800" dirty="0"/>
          </a:p>
          <a:p>
            <a:endParaRPr lang="en-US" sz="1200" dirty="0"/>
          </a:p>
          <a:p>
            <a:pPr>
              <a:spcAft>
                <a:spcPct val="25000"/>
              </a:spcAft>
            </a:pPr>
            <a:r>
              <a:rPr lang="en-US" sz="2800" dirty="0"/>
              <a:t>Review previous audit </a:t>
            </a:r>
            <a:r>
              <a:rPr lang="en-US" sz="2800" dirty="0" smtClean="0"/>
              <a:t>results</a:t>
            </a:r>
            <a:endParaRPr lang="en-US" sz="2800" dirty="0"/>
          </a:p>
          <a:p>
            <a:pPr marL="114300" indent="0">
              <a:buNone/>
            </a:pPr>
            <a:endParaRPr lang="en-US" sz="1200" dirty="0"/>
          </a:p>
          <a:p>
            <a:pPr>
              <a:spcAft>
                <a:spcPct val="25000"/>
              </a:spcAft>
            </a:pPr>
            <a:r>
              <a:rPr lang="en-US" sz="2800" dirty="0"/>
              <a:t>Check for significant changes in process </a:t>
            </a:r>
            <a:r>
              <a:rPr lang="en-US" sz="2800" dirty="0" smtClean="0"/>
              <a:t>or </a:t>
            </a:r>
            <a:r>
              <a:rPr lang="en-US" sz="2800" dirty="0"/>
              <a:t>people since previous </a:t>
            </a:r>
            <a:r>
              <a:rPr lang="en-US" sz="2800" dirty="0" smtClean="0"/>
              <a:t>audit</a:t>
            </a:r>
            <a:endParaRPr lang="en-US" sz="2800" dirty="0"/>
          </a:p>
        </p:txBody>
      </p:sp>
    </p:spTree>
    <p:extLst>
      <p:ext uri="{BB962C8B-B14F-4D97-AF65-F5344CB8AC3E}">
        <p14:creationId xmlns:p14="http://schemas.microsoft.com/office/powerpoint/2010/main" val="37051097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pPr algn="ctr"/>
            <a:r>
              <a:rPr lang="en-US" sz="3200" b="1" dirty="0" smtClean="0"/>
              <a:t>Planning and Preparation</a:t>
            </a:r>
            <a:r>
              <a:rPr lang="en-US" sz="4800" b="1" dirty="0"/>
              <a:t/>
            </a:r>
            <a:br>
              <a:rPr lang="en-US" sz="4800" b="1" dirty="0"/>
            </a:br>
            <a:r>
              <a:rPr lang="en-US" sz="2000" b="1" dirty="0" smtClean="0"/>
              <a:t>Lead Auditor Responsibilities</a:t>
            </a:r>
            <a:endParaRPr lang="en-US" sz="2000" b="1" dirty="0"/>
          </a:p>
        </p:txBody>
      </p:sp>
      <p:sp>
        <p:nvSpPr>
          <p:cNvPr id="9" name="Content Placeholder 8"/>
          <p:cNvSpPr>
            <a:spLocks noGrp="1"/>
          </p:cNvSpPr>
          <p:nvPr>
            <p:ph idx="1"/>
          </p:nvPr>
        </p:nvSpPr>
        <p:spPr/>
        <p:txBody>
          <a:bodyPr>
            <a:normAutofit/>
          </a:bodyPr>
          <a:lstStyle/>
          <a:p>
            <a:pPr>
              <a:spcAft>
                <a:spcPct val="25000"/>
              </a:spcAft>
            </a:pPr>
            <a:r>
              <a:rPr lang="en-US" sz="2800" dirty="0" smtClean="0"/>
              <a:t>Set </a:t>
            </a:r>
            <a:r>
              <a:rPr lang="en-US" sz="2800" dirty="0"/>
              <a:t>audit date - agreeable to </a:t>
            </a:r>
            <a:r>
              <a:rPr lang="en-US" sz="2800" dirty="0" smtClean="0"/>
              <a:t>auditee and </a:t>
            </a:r>
            <a:r>
              <a:rPr lang="en-US" sz="2800" dirty="0"/>
              <a:t>audit team members (provide choice of two or three dates if possible</a:t>
            </a:r>
            <a:r>
              <a:rPr lang="en-US" sz="2800" dirty="0" smtClean="0"/>
              <a:t>)</a:t>
            </a:r>
            <a:endParaRPr lang="en-US" sz="2800" dirty="0"/>
          </a:p>
          <a:p>
            <a:pPr>
              <a:buFont typeface="Arial" pitchFamily="34" charset="0"/>
              <a:buNone/>
            </a:pPr>
            <a:endParaRPr lang="en-US" sz="1200" dirty="0"/>
          </a:p>
          <a:p>
            <a:pPr>
              <a:spcAft>
                <a:spcPct val="25000"/>
              </a:spcAft>
            </a:pPr>
            <a:r>
              <a:rPr lang="en-US" sz="2800" dirty="0" smtClean="0"/>
              <a:t>Request school to schedule </a:t>
            </a:r>
            <a:r>
              <a:rPr lang="en-US" sz="2800" dirty="0"/>
              <a:t>meeting </a:t>
            </a:r>
            <a:r>
              <a:rPr lang="en-US" sz="2800" dirty="0" smtClean="0"/>
              <a:t>room</a:t>
            </a:r>
          </a:p>
          <a:p>
            <a:pPr marL="114300" indent="0">
              <a:spcAft>
                <a:spcPct val="25000"/>
              </a:spcAft>
              <a:buNone/>
            </a:pPr>
            <a:endParaRPr lang="en-US" sz="1200" dirty="0"/>
          </a:p>
          <a:p>
            <a:pPr>
              <a:spcAft>
                <a:spcPct val="25000"/>
              </a:spcAft>
            </a:pPr>
            <a:r>
              <a:rPr lang="en-US" sz="2800" dirty="0"/>
              <a:t>Send audit notification to key personnel </a:t>
            </a:r>
            <a:r>
              <a:rPr lang="en-US" sz="2800" dirty="0" smtClean="0"/>
              <a:t>of </a:t>
            </a:r>
            <a:r>
              <a:rPr lang="en-US" sz="2800" dirty="0"/>
              <a:t>auditee </a:t>
            </a:r>
            <a:r>
              <a:rPr lang="en-US" sz="2800" dirty="0" smtClean="0"/>
              <a:t>with </a:t>
            </a:r>
            <a:r>
              <a:rPr lang="en-US" sz="2800" dirty="0"/>
              <a:t>copies to NAPTA and audit </a:t>
            </a:r>
            <a:r>
              <a:rPr lang="en-US" sz="2800" dirty="0" smtClean="0"/>
              <a:t>team - email</a:t>
            </a:r>
            <a:endParaRPr lang="en-US" sz="2800" dirty="0"/>
          </a:p>
          <a:p>
            <a:pPr marL="114300" indent="0">
              <a:buNone/>
            </a:pPr>
            <a:endParaRPr lang="en-US" sz="2000" dirty="0"/>
          </a:p>
        </p:txBody>
      </p:sp>
    </p:spTree>
    <p:extLst>
      <p:ext uri="{BB962C8B-B14F-4D97-AF65-F5344CB8AC3E}">
        <p14:creationId xmlns:p14="http://schemas.microsoft.com/office/powerpoint/2010/main" val="10309819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b="1" dirty="0"/>
              <a:t>Planning and Preparation</a:t>
            </a:r>
            <a:r>
              <a:rPr lang="en-US" sz="9600" b="1" dirty="0"/>
              <a:t/>
            </a:r>
            <a:br>
              <a:rPr lang="en-US" sz="9600" b="1" dirty="0"/>
            </a:br>
            <a:r>
              <a:rPr lang="en-US" sz="2000" b="1" dirty="0"/>
              <a:t>Lead Auditor </a:t>
            </a:r>
            <a:r>
              <a:rPr lang="en-US" sz="2000" b="1" dirty="0" smtClean="0"/>
              <a:t>Responsibilities  Continued…</a:t>
            </a:r>
            <a:endParaRPr lang="en-US" sz="2000" dirty="0"/>
          </a:p>
        </p:txBody>
      </p:sp>
      <p:sp>
        <p:nvSpPr>
          <p:cNvPr id="3" name="Content Placeholder 2"/>
          <p:cNvSpPr>
            <a:spLocks noGrp="1"/>
          </p:cNvSpPr>
          <p:nvPr>
            <p:ph idx="1"/>
          </p:nvPr>
        </p:nvSpPr>
        <p:spPr/>
        <p:txBody>
          <a:bodyPr>
            <a:normAutofit fontScale="92500" lnSpcReduction="10000"/>
          </a:bodyPr>
          <a:lstStyle/>
          <a:p>
            <a:pPr>
              <a:spcAft>
                <a:spcPct val="25000"/>
              </a:spcAft>
            </a:pPr>
            <a:r>
              <a:rPr lang="en-US" sz="3000" dirty="0"/>
              <a:t>Hold preparation meeting with audit team (if possible) to review audit tool, auditee procedures &amp; audit report from previous audit</a:t>
            </a:r>
          </a:p>
          <a:p>
            <a:pPr marL="114300" indent="0">
              <a:buNone/>
            </a:pPr>
            <a:endParaRPr lang="en-US" sz="1300" dirty="0"/>
          </a:p>
          <a:p>
            <a:pPr>
              <a:spcAft>
                <a:spcPct val="25000"/>
              </a:spcAft>
            </a:pPr>
            <a:r>
              <a:rPr lang="en-US" sz="3000" dirty="0"/>
              <a:t>Conduct opening meeting, lead audit with assistance from team members, and conduct closing meeting by reporting what was found during audit (both good &amp; bad)</a:t>
            </a:r>
            <a:r>
              <a:rPr lang="en-US" sz="2800" dirty="0"/>
              <a:t/>
            </a:r>
            <a:br>
              <a:rPr lang="en-US" sz="2800" dirty="0"/>
            </a:br>
            <a:endParaRPr lang="en-US" sz="2800" dirty="0"/>
          </a:p>
          <a:p>
            <a:pPr>
              <a:spcAft>
                <a:spcPct val="25000"/>
              </a:spcAft>
            </a:pPr>
            <a:r>
              <a:rPr lang="en-US" sz="3000" dirty="0"/>
              <a:t>Finalize and distribute audit report, draft audit report letter, and send to NAPTA office</a:t>
            </a:r>
          </a:p>
          <a:p>
            <a:endParaRPr lang="en-US" dirty="0"/>
          </a:p>
        </p:txBody>
      </p:sp>
    </p:spTree>
    <p:extLst>
      <p:ext uri="{BB962C8B-B14F-4D97-AF65-F5344CB8AC3E}">
        <p14:creationId xmlns:p14="http://schemas.microsoft.com/office/powerpoint/2010/main" val="42694636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pPr algn="ctr"/>
            <a:r>
              <a:rPr lang="en-US" sz="3200" b="1" dirty="0" smtClean="0"/>
              <a:t>Planning and Preparation </a:t>
            </a:r>
            <a:r>
              <a:rPr lang="en-US" sz="6000" b="1" dirty="0"/>
              <a:t/>
            </a:r>
            <a:br>
              <a:rPr lang="en-US" sz="6000" b="1" dirty="0"/>
            </a:br>
            <a:r>
              <a:rPr lang="en-US" sz="2000" b="1" dirty="0" smtClean="0"/>
              <a:t>Team Member Responsibilities</a:t>
            </a:r>
            <a:endParaRPr lang="en-US" sz="2000" b="1" dirty="0"/>
          </a:p>
        </p:txBody>
      </p:sp>
      <p:sp>
        <p:nvSpPr>
          <p:cNvPr id="9" name="Content Placeholder 8"/>
          <p:cNvSpPr>
            <a:spLocks noGrp="1"/>
          </p:cNvSpPr>
          <p:nvPr>
            <p:ph idx="1"/>
          </p:nvPr>
        </p:nvSpPr>
        <p:spPr/>
        <p:txBody>
          <a:bodyPr>
            <a:noAutofit/>
          </a:bodyPr>
          <a:lstStyle/>
          <a:p>
            <a:pPr>
              <a:spcAft>
                <a:spcPct val="25000"/>
              </a:spcAft>
            </a:pPr>
            <a:r>
              <a:rPr lang="en-US" sz="2800" dirty="0" smtClean="0"/>
              <a:t>Volunteer </a:t>
            </a:r>
            <a:r>
              <a:rPr lang="en-US" sz="2800" dirty="0"/>
              <a:t>to participate on </a:t>
            </a:r>
            <a:r>
              <a:rPr lang="en-US" sz="2800" dirty="0" smtClean="0"/>
              <a:t>audits</a:t>
            </a:r>
            <a:endParaRPr lang="en-US" sz="2800" dirty="0"/>
          </a:p>
          <a:p>
            <a:pPr>
              <a:buFont typeface="Arial" pitchFamily="34" charset="0"/>
              <a:buNone/>
            </a:pPr>
            <a:endParaRPr lang="en-US" sz="1000" dirty="0"/>
          </a:p>
          <a:p>
            <a:pPr>
              <a:spcAft>
                <a:spcPct val="25000"/>
              </a:spcAft>
            </a:pPr>
            <a:r>
              <a:rPr lang="en-US" sz="2800" dirty="0" smtClean="0"/>
              <a:t>Review information </a:t>
            </a:r>
            <a:r>
              <a:rPr lang="en-US" sz="2800" dirty="0"/>
              <a:t>from </a:t>
            </a:r>
            <a:r>
              <a:rPr lang="en-US" sz="2800" dirty="0" smtClean="0"/>
              <a:t>previous audit</a:t>
            </a:r>
            <a:endParaRPr lang="en-US" sz="2800" dirty="0"/>
          </a:p>
          <a:p>
            <a:endParaRPr lang="en-US" sz="1000" dirty="0"/>
          </a:p>
          <a:p>
            <a:pPr>
              <a:spcAft>
                <a:spcPct val="25000"/>
              </a:spcAft>
            </a:pPr>
            <a:r>
              <a:rPr lang="en-US" sz="2800" dirty="0"/>
              <a:t>Assist Lead Auditor during the </a:t>
            </a:r>
            <a:r>
              <a:rPr lang="en-US" sz="2800" dirty="0" smtClean="0"/>
              <a:t>audit</a:t>
            </a:r>
            <a:endParaRPr lang="en-US" sz="2800" dirty="0"/>
          </a:p>
          <a:p>
            <a:pPr marL="114300" indent="0">
              <a:buNone/>
            </a:pPr>
            <a:endParaRPr lang="en-US" sz="1000" dirty="0"/>
          </a:p>
          <a:p>
            <a:pPr>
              <a:spcAft>
                <a:spcPct val="25000"/>
              </a:spcAft>
            </a:pPr>
            <a:r>
              <a:rPr lang="en-US" sz="2800" dirty="0"/>
              <a:t>Actively participate in audit (i.e. jot down notes/answers on </a:t>
            </a:r>
            <a:r>
              <a:rPr lang="en-US" sz="2800" dirty="0" smtClean="0"/>
              <a:t>audit tool, </a:t>
            </a:r>
            <a:r>
              <a:rPr lang="en-US" sz="2800" dirty="0"/>
              <a:t>ask questions of auditee, etc</a:t>
            </a:r>
            <a:r>
              <a:rPr lang="en-US" sz="2800" dirty="0" smtClean="0"/>
              <a:t>.)</a:t>
            </a:r>
            <a:endParaRPr lang="en-US" sz="2800" dirty="0"/>
          </a:p>
          <a:p>
            <a:pPr marL="114300" indent="0">
              <a:buNone/>
            </a:pPr>
            <a:endParaRPr lang="en-US" sz="1000" dirty="0" smtClean="0"/>
          </a:p>
          <a:p>
            <a:pPr>
              <a:spcAft>
                <a:spcPct val="25000"/>
              </a:spcAft>
            </a:pPr>
            <a:r>
              <a:rPr lang="en-US" sz="2800" dirty="0" smtClean="0"/>
              <a:t>Provide a summary debrief and turn </a:t>
            </a:r>
            <a:r>
              <a:rPr lang="en-US" sz="2800" dirty="0"/>
              <a:t>in notes to Lead </a:t>
            </a:r>
            <a:r>
              <a:rPr lang="en-US" sz="2800" dirty="0" smtClean="0"/>
              <a:t>Auditor</a:t>
            </a:r>
            <a:endParaRPr lang="en-US" sz="2800" dirty="0"/>
          </a:p>
        </p:txBody>
      </p:sp>
    </p:spTree>
    <p:extLst>
      <p:ext uri="{BB962C8B-B14F-4D97-AF65-F5344CB8AC3E}">
        <p14:creationId xmlns:p14="http://schemas.microsoft.com/office/powerpoint/2010/main" val="426741965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pPr algn="ctr"/>
            <a:r>
              <a:rPr lang="en-US" sz="3200" b="1" dirty="0" smtClean="0"/>
              <a:t>Planning and Preparation</a:t>
            </a:r>
            <a:br>
              <a:rPr lang="en-US" sz="3200" b="1" dirty="0" smtClean="0"/>
            </a:br>
            <a:r>
              <a:rPr lang="en-US" sz="2000" b="1" dirty="0" smtClean="0"/>
              <a:t>Choosing Elements to Audit </a:t>
            </a:r>
            <a:r>
              <a:rPr lang="en-US" sz="2000" b="1" dirty="0"/>
              <a:t>A</a:t>
            </a:r>
            <a:r>
              <a:rPr lang="en-US" sz="2000" b="1" dirty="0" smtClean="0"/>
              <a:t>gainst</a:t>
            </a:r>
            <a:endParaRPr lang="en-US" sz="2000" b="1" dirty="0"/>
          </a:p>
        </p:txBody>
      </p:sp>
      <p:sp>
        <p:nvSpPr>
          <p:cNvPr id="9" name="Content Placeholder 8"/>
          <p:cNvSpPr>
            <a:spLocks noGrp="1"/>
          </p:cNvSpPr>
          <p:nvPr>
            <p:ph idx="1"/>
          </p:nvPr>
        </p:nvSpPr>
        <p:spPr/>
        <p:txBody>
          <a:bodyPr>
            <a:noAutofit/>
          </a:bodyPr>
          <a:lstStyle/>
          <a:p>
            <a:pPr lvl="1">
              <a:spcAft>
                <a:spcPct val="25000"/>
              </a:spcAft>
            </a:pPr>
            <a:r>
              <a:rPr lang="en-US" sz="2800" dirty="0" smtClean="0"/>
              <a:t>Select areas of focus which represent the purpose of the audit – focus for NAPTA is on teaching core objectives in courses by reviewing test materials and hands-on activities performed in labs</a:t>
            </a:r>
            <a:endParaRPr lang="en-US" sz="2800" dirty="0"/>
          </a:p>
          <a:p>
            <a:pPr lvl="1"/>
            <a:endParaRPr lang="en-US" sz="1000" dirty="0"/>
          </a:p>
          <a:p>
            <a:pPr lvl="1">
              <a:spcAft>
                <a:spcPct val="25000"/>
              </a:spcAft>
            </a:pPr>
            <a:r>
              <a:rPr lang="en-US" sz="2800" dirty="0" smtClean="0"/>
              <a:t>Be broad enough to see the effectiveness of the system</a:t>
            </a:r>
            <a:endParaRPr lang="en-US" sz="2800" dirty="0"/>
          </a:p>
          <a:p>
            <a:pPr marL="411480" lvl="1" indent="0">
              <a:buNone/>
            </a:pPr>
            <a:endParaRPr lang="en-US" sz="1000" dirty="0"/>
          </a:p>
          <a:p>
            <a:pPr lvl="1">
              <a:spcAft>
                <a:spcPct val="25000"/>
              </a:spcAft>
            </a:pPr>
            <a:r>
              <a:rPr lang="en-US" sz="2800" dirty="0" smtClean="0"/>
              <a:t>Consider time availability when choosing elements</a:t>
            </a:r>
            <a:endParaRPr lang="en-US" sz="2800" dirty="0"/>
          </a:p>
        </p:txBody>
      </p:sp>
    </p:spTree>
    <p:extLst>
      <p:ext uri="{BB962C8B-B14F-4D97-AF65-F5344CB8AC3E}">
        <p14:creationId xmlns:p14="http://schemas.microsoft.com/office/powerpoint/2010/main" val="46696059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smtClean="0"/>
              <a:t>Activity 1</a:t>
            </a:r>
            <a:endParaRPr lang="en-US" sz="3200" b="1"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32154230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smtClean="0"/>
              <a:t>What’s wrong?  What else should be looked at to validate this section?</a:t>
            </a:r>
            <a:endParaRPr lang="en-US" sz="3200"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644981121"/>
              </p:ext>
            </p:extLst>
          </p:nvPr>
        </p:nvGraphicFramePr>
        <p:xfrm>
          <a:off x="457199" y="1371603"/>
          <a:ext cx="7620001" cy="4706898"/>
        </p:xfrm>
        <a:graphic>
          <a:graphicData uri="http://schemas.openxmlformats.org/drawingml/2006/table">
            <a:tbl>
              <a:tblPr>
                <a:tableStyleId>{5C22544A-7EE6-4342-B048-85BDC9FD1C3A}</a:tableStyleId>
              </a:tblPr>
              <a:tblGrid>
                <a:gridCol w="1447799"/>
                <a:gridCol w="541867"/>
                <a:gridCol w="541867"/>
                <a:gridCol w="541867"/>
                <a:gridCol w="541867"/>
                <a:gridCol w="541867"/>
                <a:gridCol w="541867"/>
                <a:gridCol w="719667"/>
                <a:gridCol w="2201333"/>
              </a:tblGrid>
              <a:tr h="184747">
                <a:tc gridSpan="9">
                  <a:txBody>
                    <a:bodyPr/>
                    <a:lstStyle/>
                    <a:p>
                      <a:pPr algn="l" fontAlgn="b"/>
                      <a:r>
                        <a:rPr lang="en-US" sz="1000" u="none" strike="noStrike" dirty="0">
                          <a:effectLst/>
                        </a:rPr>
                        <a:t>North American Process Technology Alliance Program:  PTEC                                                                                         Program Audit Tool</a:t>
                      </a:r>
                      <a:endParaRPr lang="en-US" sz="1000" b="1" i="0" u="none" strike="noStrike" dirty="0">
                        <a:solidFill>
                          <a:srgbClr val="000000"/>
                        </a:solidFill>
                        <a:effectLst/>
                        <a:latin typeface="Calibri" panose="020F0502020204030204" pitchFamily="34" charset="0"/>
                      </a:endParaRPr>
                    </a:p>
                  </a:txBody>
                  <a:tcPr marL="8467" marR="8467" marT="8467"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91779">
                <a:tc>
                  <a:txBody>
                    <a:bodyPr/>
                    <a:lstStyle/>
                    <a:p>
                      <a:pPr algn="l" fontAlgn="b"/>
                      <a:endParaRPr lang="en-US" sz="1000" b="0" i="0" u="none" strike="noStrike">
                        <a:solidFill>
                          <a:srgbClr val="000000"/>
                        </a:solidFill>
                        <a:effectLst/>
                        <a:latin typeface="Calibri" panose="020F0502020204030204" pitchFamily="34" charset="0"/>
                      </a:endParaRPr>
                    </a:p>
                  </a:txBody>
                  <a:tcPr marL="8467" marR="8467" marT="8467" marB="0" anchor="b"/>
                </a:tc>
                <a:tc>
                  <a:txBody>
                    <a:bodyPr/>
                    <a:lstStyle/>
                    <a:p>
                      <a:pPr algn="l" fontAlgn="b"/>
                      <a:endParaRPr lang="en-US" sz="1000" b="0" i="0" u="none" strike="noStrike">
                        <a:solidFill>
                          <a:srgbClr val="000000"/>
                        </a:solidFill>
                        <a:effectLst/>
                        <a:latin typeface="Calibri" panose="020F0502020204030204" pitchFamily="34" charset="0"/>
                      </a:endParaRPr>
                    </a:p>
                  </a:txBody>
                  <a:tcPr marL="8467" marR="8467" marT="8467" marB="0" anchor="b"/>
                </a:tc>
                <a:tc>
                  <a:txBody>
                    <a:bodyPr/>
                    <a:lstStyle/>
                    <a:p>
                      <a:pPr algn="l" fontAlgn="b"/>
                      <a:endParaRPr lang="en-US" sz="1000" b="0" i="0" u="none" strike="noStrike">
                        <a:solidFill>
                          <a:srgbClr val="000000"/>
                        </a:solidFill>
                        <a:effectLst/>
                        <a:latin typeface="Calibri" panose="020F0502020204030204" pitchFamily="34" charset="0"/>
                      </a:endParaRPr>
                    </a:p>
                  </a:txBody>
                  <a:tcPr marL="8467" marR="8467" marT="8467" marB="0" anchor="b"/>
                </a:tc>
                <a:tc>
                  <a:txBody>
                    <a:bodyPr/>
                    <a:lstStyle/>
                    <a:p>
                      <a:pPr algn="l" fontAlgn="b"/>
                      <a:endParaRPr lang="en-US" sz="1000" b="0" i="0" u="none" strike="noStrike">
                        <a:solidFill>
                          <a:srgbClr val="000000"/>
                        </a:solidFill>
                        <a:effectLst/>
                        <a:latin typeface="Calibri" panose="020F0502020204030204" pitchFamily="34" charset="0"/>
                      </a:endParaRPr>
                    </a:p>
                  </a:txBody>
                  <a:tcPr marL="8467" marR="8467" marT="8467" marB="0" anchor="b"/>
                </a:tc>
                <a:tc>
                  <a:txBody>
                    <a:bodyPr/>
                    <a:lstStyle/>
                    <a:p>
                      <a:pPr algn="l" fontAlgn="b"/>
                      <a:endParaRPr lang="en-US" sz="1000" b="0" i="0" u="none" strike="noStrike">
                        <a:solidFill>
                          <a:srgbClr val="000000"/>
                        </a:solidFill>
                        <a:effectLst/>
                        <a:latin typeface="Calibri" panose="020F0502020204030204" pitchFamily="34" charset="0"/>
                      </a:endParaRPr>
                    </a:p>
                  </a:txBody>
                  <a:tcPr marL="8467" marR="8467" marT="8467" marB="0" anchor="b"/>
                </a:tc>
                <a:tc>
                  <a:txBody>
                    <a:bodyPr/>
                    <a:lstStyle/>
                    <a:p>
                      <a:pPr algn="l" fontAlgn="b"/>
                      <a:endParaRPr lang="en-US" sz="1000" b="0" i="0" u="none" strike="noStrike">
                        <a:solidFill>
                          <a:srgbClr val="000000"/>
                        </a:solidFill>
                        <a:effectLst/>
                        <a:latin typeface="Calibri" panose="020F0502020204030204" pitchFamily="34" charset="0"/>
                      </a:endParaRPr>
                    </a:p>
                  </a:txBody>
                  <a:tcPr marL="8467" marR="8467" marT="8467" marB="0" anchor="b"/>
                </a:tc>
                <a:tc>
                  <a:txBody>
                    <a:bodyPr/>
                    <a:lstStyle/>
                    <a:p>
                      <a:pPr algn="l" fontAlgn="b"/>
                      <a:endParaRPr lang="en-US" sz="1000" b="0" i="0" u="none" strike="noStrike">
                        <a:solidFill>
                          <a:srgbClr val="000000"/>
                        </a:solidFill>
                        <a:effectLst/>
                        <a:latin typeface="Calibri" panose="020F0502020204030204" pitchFamily="34" charset="0"/>
                      </a:endParaRPr>
                    </a:p>
                  </a:txBody>
                  <a:tcPr marL="8467" marR="8467" marT="8467" marB="0" anchor="b"/>
                </a:tc>
                <a:tc>
                  <a:txBody>
                    <a:bodyPr/>
                    <a:lstStyle/>
                    <a:p>
                      <a:pPr algn="l" fontAlgn="b"/>
                      <a:endParaRPr lang="en-US" sz="1000" b="0" i="0" u="none" strike="noStrike">
                        <a:solidFill>
                          <a:srgbClr val="000000"/>
                        </a:solidFill>
                        <a:effectLst/>
                        <a:latin typeface="Calibri" panose="020F0502020204030204" pitchFamily="34" charset="0"/>
                      </a:endParaRPr>
                    </a:p>
                  </a:txBody>
                  <a:tcPr marL="8467" marR="8467" marT="8467" marB="0" anchor="b"/>
                </a:tc>
                <a:tc>
                  <a:txBody>
                    <a:bodyPr/>
                    <a:lstStyle/>
                    <a:p>
                      <a:pPr algn="l" fontAlgn="b"/>
                      <a:endParaRPr lang="en-US" sz="1000" b="0" i="0" u="none" strike="noStrike">
                        <a:solidFill>
                          <a:srgbClr val="000000"/>
                        </a:solidFill>
                        <a:effectLst/>
                        <a:latin typeface="Calibri" panose="020F0502020204030204" pitchFamily="34" charset="0"/>
                      </a:endParaRPr>
                    </a:p>
                  </a:txBody>
                  <a:tcPr marL="8467" marR="8467" marT="8467" marB="0" anchor="b"/>
                </a:tc>
              </a:tr>
              <a:tr h="184747">
                <a:tc gridSpan="9">
                  <a:txBody>
                    <a:bodyPr/>
                    <a:lstStyle/>
                    <a:p>
                      <a:pPr algn="l" fontAlgn="b"/>
                      <a:r>
                        <a:rPr lang="en-US" sz="1000" u="none" strike="noStrike">
                          <a:effectLst/>
                        </a:rPr>
                        <a:t>Objective:  Assess the educational institution's compliance with the requirements and guidelines of the PTEC AAS</a:t>
                      </a:r>
                      <a:endParaRPr lang="en-US" sz="1000" b="0" i="0" u="none" strike="noStrike">
                        <a:solidFill>
                          <a:srgbClr val="000000"/>
                        </a:solidFill>
                        <a:effectLst/>
                        <a:latin typeface="Calibri" panose="020F0502020204030204" pitchFamily="34" charset="0"/>
                      </a:endParaRPr>
                    </a:p>
                  </a:txBody>
                  <a:tcPr marL="8467" marR="8467" marT="8467"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4747">
                <a:tc gridSpan="9">
                  <a:txBody>
                    <a:bodyPr/>
                    <a:lstStyle/>
                    <a:p>
                      <a:pPr algn="l" fontAlgn="b"/>
                      <a:r>
                        <a:rPr lang="en-US" sz="1000" u="none" strike="noStrike">
                          <a:effectLst/>
                        </a:rPr>
                        <a:t>Degree Program.  The components will be measured against the requirements and guidelines set by the North American Process</a:t>
                      </a:r>
                      <a:endParaRPr lang="en-US" sz="1000" b="0" i="0" u="none" strike="noStrike">
                        <a:solidFill>
                          <a:srgbClr val="000000"/>
                        </a:solidFill>
                        <a:effectLst/>
                        <a:latin typeface="Calibri" panose="020F0502020204030204" pitchFamily="34" charset="0"/>
                      </a:endParaRPr>
                    </a:p>
                  </a:txBody>
                  <a:tcPr marL="8467" marR="8467" marT="8467"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4747">
                <a:tc gridSpan="2">
                  <a:txBody>
                    <a:bodyPr/>
                    <a:lstStyle/>
                    <a:p>
                      <a:pPr algn="l" fontAlgn="b"/>
                      <a:r>
                        <a:rPr lang="en-US" sz="1000" u="none" strike="noStrike">
                          <a:effectLst/>
                        </a:rPr>
                        <a:t>Technology Alliance (NAPTA).</a:t>
                      </a:r>
                      <a:endParaRPr lang="en-US" sz="1000" b="0" i="0" u="none" strike="noStrike">
                        <a:solidFill>
                          <a:srgbClr val="000000"/>
                        </a:solidFill>
                        <a:effectLst/>
                        <a:latin typeface="Calibri" panose="020F0502020204030204" pitchFamily="34" charset="0"/>
                      </a:endParaRPr>
                    </a:p>
                  </a:txBody>
                  <a:tcPr marL="8467" marR="8467" marT="8467" marB="0" anchor="b"/>
                </a:tc>
                <a:tc hMerge="1">
                  <a:txBody>
                    <a:bodyPr/>
                    <a:lstStyle/>
                    <a:p>
                      <a:endParaRPr lang="en-US"/>
                    </a:p>
                  </a:txBody>
                  <a:tcPr/>
                </a:tc>
                <a:tc>
                  <a:txBody>
                    <a:bodyPr/>
                    <a:lstStyle/>
                    <a:p>
                      <a:pPr algn="l" fontAlgn="b"/>
                      <a:endParaRPr lang="en-US" sz="1000" b="0" i="0" u="none" strike="noStrike">
                        <a:solidFill>
                          <a:srgbClr val="000000"/>
                        </a:solidFill>
                        <a:effectLst/>
                        <a:latin typeface="Calibri" panose="020F0502020204030204" pitchFamily="34" charset="0"/>
                      </a:endParaRPr>
                    </a:p>
                  </a:txBody>
                  <a:tcPr marL="8467" marR="8467" marT="8467" marB="0" anchor="b"/>
                </a:tc>
                <a:tc>
                  <a:txBody>
                    <a:bodyPr/>
                    <a:lstStyle/>
                    <a:p>
                      <a:pPr algn="l" fontAlgn="b"/>
                      <a:endParaRPr lang="en-US" sz="1000" b="0" i="0" u="none" strike="noStrike">
                        <a:solidFill>
                          <a:srgbClr val="000000"/>
                        </a:solidFill>
                        <a:effectLst/>
                        <a:latin typeface="Calibri" panose="020F0502020204030204" pitchFamily="34" charset="0"/>
                      </a:endParaRPr>
                    </a:p>
                  </a:txBody>
                  <a:tcPr marL="8467" marR="8467" marT="8467"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467" marR="8467" marT="8467" marB="0" anchor="b"/>
                </a:tc>
                <a:tc>
                  <a:txBody>
                    <a:bodyPr/>
                    <a:lstStyle/>
                    <a:p>
                      <a:pPr algn="l" fontAlgn="b"/>
                      <a:endParaRPr lang="en-US" sz="1000" b="0" i="0" u="none" strike="noStrike">
                        <a:solidFill>
                          <a:srgbClr val="000000"/>
                        </a:solidFill>
                        <a:effectLst/>
                        <a:latin typeface="Calibri" panose="020F0502020204030204" pitchFamily="34" charset="0"/>
                      </a:endParaRPr>
                    </a:p>
                  </a:txBody>
                  <a:tcPr marL="8467" marR="8467" marT="8467" marB="0" anchor="b"/>
                </a:tc>
                <a:tc>
                  <a:txBody>
                    <a:bodyPr/>
                    <a:lstStyle/>
                    <a:p>
                      <a:pPr algn="l" fontAlgn="b"/>
                      <a:endParaRPr lang="en-US" sz="1000" b="0" i="0" u="none" strike="noStrike">
                        <a:solidFill>
                          <a:srgbClr val="000000"/>
                        </a:solidFill>
                        <a:effectLst/>
                        <a:latin typeface="Calibri" panose="020F0502020204030204" pitchFamily="34" charset="0"/>
                      </a:endParaRPr>
                    </a:p>
                  </a:txBody>
                  <a:tcPr marL="8467" marR="8467" marT="8467" marB="0" anchor="b"/>
                </a:tc>
                <a:tc>
                  <a:txBody>
                    <a:bodyPr/>
                    <a:lstStyle/>
                    <a:p>
                      <a:pPr algn="l" fontAlgn="b"/>
                      <a:endParaRPr lang="en-US" sz="1000" b="0" i="0" u="none" strike="noStrike">
                        <a:solidFill>
                          <a:srgbClr val="000000"/>
                        </a:solidFill>
                        <a:effectLst/>
                        <a:latin typeface="Calibri" panose="020F0502020204030204" pitchFamily="34" charset="0"/>
                      </a:endParaRPr>
                    </a:p>
                  </a:txBody>
                  <a:tcPr marL="8467" marR="8467" marT="8467" marB="0" anchor="b"/>
                </a:tc>
                <a:tc>
                  <a:txBody>
                    <a:bodyPr/>
                    <a:lstStyle/>
                    <a:p>
                      <a:pPr algn="l" fontAlgn="b"/>
                      <a:endParaRPr lang="en-US" sz="1000" b="0" i="0" u="none" strike="noStrike">
                        <a:solidFill>
                          <a:srgbClr val="000000"/>
                        </a:solidFill>
                        <a:effectLst/>
                        <a:latin typeface="Calibri" panose="020F0502020204030204" pitchFamily="34" charset="0"/>
                      </a:endParaRPr>
                    </a:p>
                  </a:txBody>
                  <a:tcPr marL="8467" marR="8467" marT="8467" marB="0" anchor="b"/>
                </a:tc>
              </a:tr>
              <a:tr h="191779">
                <a:tc gridSpan="9">
                  <a:txBody>
                    <a:bodyPr/>
                    <a:lstStyle/>
                    <a:p>
                      <a:pPr algn="l" fontAlgn="b"/>
                      <a:r>
                        <a:rPr lang="en-US" sz="1000" u="none" strike="noStrike">
                          <a:effectLst/>
                        </a:rPr>
                        <a:t>Instructions on Usage:  - The shaded sections of this tool are to be prefilled out by the school requesting an audit.</a:t>
                      </a:r>
                      <a:endParaRPr lang="en-US" sz="1000" b="0" i="0" u="none" strike="noStrike">
                        <a:solidFill>
                          <a:srgbClr val="000000"/>
                        </a:solidFill>
                        <a:effectLst/>
                        <a:latin typeface="Calibri" panose="020F0502020204030204" pitchFamily="34" charset="0"/>
                      </a:endParaRPr>
                    </a:p>
                  </a:txBody>
                  <a:tcPr marL="8467" marR="8467" marT="8467"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01368">
                <a:tc gridSpan="7">
                  <a:txBody>
                    <a:bodyPr/>
                    <a:lstStyle/>
                    <a:p>
                      <a:pPr algn="l" fontAlgn="b"/>
                      <a:r>
                        <a:rPr lang="en-US" sz="1100" u="none" strike="noStrike" dirty="0">
                          <a:effectLst/>
                        </a:rPr>
                        <a:t>Institution Name:          </a:t>
                      </a:r>
                      <a:r>
                        <a:rPr lang="en-US" sz="1100" u="none" strike="noStrike" dirty="0" smtClean="0">
                          <a:solidFill>
                            <a:srgbClr val="FF0000"/>
                          </a:solidFill>
                          <a:effectLst/>
                        </a:rPr>
                        <a:t>Example</a:t>
                      </a:r>
                      <a:r>
                        <a:rPr lang="en-US" sz="1100" u="none" strike="noStrike" baseline="0" dirty="0" smtClean="0">
                          <a:solidFill>
                            <a:srgbClr val="FF0000"/>
                          </a:solidFill>
                          <a:effectLst/>
                        </a:rPr>
                        <a:t> </a:t>
                      </a:r>
                      <a:r>
                        <a:rPr lang="en-US" sz="1100" u="none" strike="noStrike" dirty="0" smtClean="0">
                          <a:solidFill>
                            <a:srgbClr val="FF0000"/>
                          </a:solidFill>
                          <a:effectLst/>
                        </a:rPr>
                        <a:t>Community College  </a:t>
                      </a:r>
                      <a:r>
                        <a:rPr lang="en-US" sz="1100" u="none" strike="noStrike" dirty="0" smtClean="0">
                          <a:effectLst/>
                        </a:rPr>
                        <a:t>                                                                                                   </a:t>
                      </a:r>
                      <a:endParaRPr lang="en-US" sz="1100" b="0" i="0" u="none" strike="noStrike" dirty="0">
                        <a:solidFill>
                          <a:srgbClr val="000000"/>
                        </a:solidFill>
                        <a:effectLst/>
                        <a:latin typeface="Calibri" panose="020F0502020204030204" pitchFamily="34" charset="0"/>
                      </a:endParaRPr>
                    </a:p>
                  </a:txBody>
                  <a:tcPr marL="8467" marR="8467" marT="8467" marB="0" anchor="b">
                    <a:solidFill>
                      <a:schemeClr val="accent2">
                        <a:lumMod val="40000"/>
                        <a:lumOff val="6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8467" marR="8467" marT="8467" marB="0" anchor="b"/>
                </a:tc>
                <a:tc>
                  <a:txBody>
                    <a:bodyPr/>
                    <a:lstStyle/>
                    <a:p>
                      <a:pPr algn="l" fontAlgn="b"/>
                      <a:r>
                        <a:rPr lang="en-US" sz="1000" u="none" strike="noStrike" dirty="0">
                          <a:effectLst/>
                        </a:rPr>
                        <a:t>Date</a:t>
                      </a:r>
                      <a:r>
                        <a:rPr lang="en-US" sz="1000" u="none" strike="noStrike" dirty="0" smtClean="0">
                          <a:effectLst/>
                        </a:rPr>
                        <a:t>: </a:t>
                      </a:r>
                      <a:r>
                        <a:rPr lang="en-US" sz="1000" u="none" strike="noStrike" dirty="0" smtClean="0">
                          <a:solidFill>
                            <a:srgbClr val="FF0000"/>
                          </a:solidFill>
                          <a:effectLst/>
                        </a:rPr>
                        <a:t>6-24-16</a:t>
                      </a:r>
                      <a:endParaRPr lang="en-US" sz="1000" b="0" i="0" u="none" strike="noStrike" dirty="0">
                        <a:solidFill>
                          <a:srgbClr val="FF0000"/>
                        </a:solidFill>
                        <a:effectLst/>
                        <a:latin typeface="Calibri" panose="020F0502020204030204" pitchFamily="34" charset="0"/>
                      </a:endParaRPr>
                    </a:p>
                  </a:txBody>
                  <a:tcPr marL="8467" marR="8467" marT="8467" marB="0" anchor="b"/>
                </a:tc>
              </a:tr>
              <a:tr h="389312">
                <a:tc gridSpan="2">
                  <a:txBody>
                    <a:bodyPr/>
                    <a:lstStyle/>
                    <a:p>
                      <a:pPr algn="l" fontAlgn="b"/>
                      <a:r>
                        <a:rPr lang="en-US" sz="1100" u="none" strike="noStrike">
                          <a:effectLst/>
                        </a:rPr>
                        <a:t>School contact for letters from NAPTA : </a:t>
                      </a:r>
                      <a:endParaRPr lang="en-US" sz="1100" b="0" i="0" u="none" strike="noStrike">
                        <a:solidFill>
                          <a:srgbClr val="000000"/>
                        </a:solidFill>
                        <a:effectLst/>
                        <a:latin typeface="Calibri" panose="020F0502020204030204" pitchFamily="34" charset="0"/>
                      </a:endParaRPr>
                    </a:p>
                  </a:txBody>
                  <a:tcPr marL="8467" marR="8467" marT="8467" marB="0" anchor="b">
                    <a:solidFill>
                      <a:schemeClr val="accent2">
                        <a:lumMod val="40000"/>
                        <a:lumOff val="60000"/>
                      </a:schemeClr>
                    </a:solidFill>
                  </a:tcPr>
                </a:tc>
                <a:tc hMerge="1">
                  <a:txBody>
                    <a:bodyPr/>
                    <a:lstStyle/>
                    <a:p>
                      <a:endParaRPr lang="en-US"/>
                    </a:p>
                  </a:txBody>
                  <a:tcPr/>
                </a:tc>
                <a:tc gridSpan="7">
                  <a:txBody>
                    <a:bodyPr/>
                    <a:lstStyle/>
                    <a:p>
                      <a:pPr algn="l" fontAlgn="b"/>
                      <a:r>
                        <a:rPr lang="en-US" sz="1100" u="none" strike="noStrike" dirty="0">
                          <a:effectLst/>
                        </a:rPr>
                        <a:t> </a:t>
                      </a:r>
                      <a:r>
                        <a:rPr lang="en-US" sz="1100" u="none" strike="noStrike" dirty="0" smtClean="0">
                          <a:solidFill>
                            <a:srgbClr val="FF0000"/>
                          </a:solidFill>
                          <a:effectLst/>
                        </a:rPr>
                        <a:t>Dr. Head of School</a:t>
                      </a:r>
                      <a:endParaRPr lang="en-US" sz="1100" b="0" i="0" u="none" strike="noStrike" dirty="0">
                        <a:solidFill>
                          <a:srgbClr val="FF0000"/>
                        </a:solidFill>
                        <a:effectLst/>
                        <a:latin typeface="Calibri" panose="020F0502020204030204" pitchFamily="34" charset="0"/>
                      </a:endParaRPr>
                    </a:p>
                  </a:txBody>
                  <a:tcPr marL="8467" marR="8467" marT="8467" marB="0" anchor="b">
                    <a:solidFill>
                      <a:schemeClr val="accent2">
                        <a:lumMod val="40000"/>
                        <a:lumOff val="6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89312">
                <a:tc>
                  <a:txBody>
                    <a:bodyPr/>
                    <a:lstStyle/>
                    <a:p>
                      <a:pPr algn="l" fontAlgn="b"/>
                      <a:r>
                        <a:rPr lang="en-US" sz="1100" u="none" strike="noStrike">
                          <a:effectLst/>
                        </a:rPr>
                        <a:t>Contact's mailing address:</a:t>
                      </a:r>
                      <a:endParaRPr lang="en-US" sz="1100" b="0" i="0" u="none" strike="noStrike">
                        <a:solidFill>
                          <a:srgbClr val="000000"/>
                        </a:solidFill>
                        <a:effectLst/>
                        <a:latin typeface="Calibri" panose="020F0502020204030204" pitchFamily="34" charset="0"/>
                      </a:endParaRPr>
                    </a:p>
                  </a:txBody>
                  <a:tcPr marL="8467" marR="8467" marT="8467" marB="0" anchor="b">
                    <a:solidFill>
                      <a:schemeClr val="accent2">
                        <a:lumMod val="40000"/>
                        <a:lumOff val="60000"/>
                      </a:schemeClr>
                    </a:solidFill>
                  </a:tcPr>
                </a:tc>
                <a:tc gridSpan="8">
                  <a:txBody>
                    <a:bodyPr/>
                    <a:lstStyle/>
                    <a:p>
                      <a:pPr algn="l" fontAlgn="b"/>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8467" marR="8467" marT="8467" marB="0" anchor="b">
                    <a:solidFill>
                      <a:schemeClr val="accent2">
                        <a:lumMod val="40000"/>
                        <a:lumOff val="6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01368">
                <a:tc>
                  <a:txBody>
                    <a:bodyPr/>
                    <a:lstStyle/>
                    <a:p>
                      <a:pPr algn="l" fontAlgn="b"/>
                      <a:r>
                        <a:rPr lang="en-US" sz="1100" u="none" strike="noStrike" dirty="0">
                          <a:effectLst/>
                        </a:rPr>
                        <a:t>Contact's email: </a:t>
                      </a:r>
                      <a:endParaRPr lang="en-US" sz="1100" b="0" i="0" u="none" strike="noStrike" dirty="0">
                        <a:solidFill>
                          <a:srgbClr val="000000"/>
                        </a:solidFill>
                        <a:effectLst/>
                        <a:latin typeface="Calibri" panose="020F0502020204030204" pitchFamily="34" charset="0"/>
                      </a:endParaRPr>
                    </a:p>
                  </a:txBody>
                  <a:tcPr marL="8467" marR="8467" marT="8467" marB="0" anchor="b">
                    <a:solidFill>
                      <a:schemeClr val="accent2">
                        <a:lumMod val="40000"/>
                        <a:lumOff val="60000"/>
                      </a:schemeClr>
                    </a:solidFill>
                  </a:tcPr>
                </a:tc>
                <a:tc gridSpan="8">
                  <a:txBody>
                    <a:bodyPr/>
                    <a:lstStyle/>
                    <a:p>
                      <a:pPr algn="l" fontAlgn="b"/>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8467" marR="8467" marT="8467" marB="0" anchor="b">
                    <a:solidFill>
                      <a:schemeClr val="accent2">
                        <a:lumMod val="40000"/>
                        <a:lumOff val="6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01368">
                <a:tc>
                  <a:txBody>
                    <a:bodyPr/>
                    <a:lstStyle/>
                    <a:p>
                      <a:pPr algn="l" fontAlgn="b"/>
                      <a:r>
                        <a:rPr lang="en-US" sz="1100" u="none" strike="noStrike">
                          <a:effectLst/>
                        </a:rPr>
                        <a:t>Auditors:     Name:</a:t>
                      </a:r>
                      <a:endParaRPr lang="en-US" sz="1100" b="0" i="0" u="none" strike="noStrike">
                        <a:solidFill>
                          <a:srgbClr val="000000"/>
                        </a:solidFill>
                        <a:effectLst/>
                        <a:latin typeface="Calibri" panose="020F0502020204030204" pitchFamily="34" charset="0"/>
                      </a:endParaRPr>
                    </a:p>
                  </a:txBody>
                  <a:tcPr marL="8467" marR="8467" marT="8467" marB="0" anchor="b"/>
                </a:tc>
                <a:tc>
                  <a:txBody>
                    <a:bodyPr/>
                    <a:lstStyle/>
                    <a:p>
                      <a:pPr algn="l" fontAlgn="b"/>
                      <a:r>
                        <a:rPr lang="en-US" sz="1100" u="none" strike="noStrike">
                          <a:effectLst/>
                        </a:rPr>
                        <a:t>Name:</a:t>
                      </a:r>
                      <a:endParaRPr lang="en-US" sz="1100" b="0" i="0" u="none" strike="noStrike">
                        <a:solidFill>
                          <a:srgbClr val="000000"/>
                        </a:solidFill>
                        <a:effectLst/>
                        <a:latin typeface="Calibri" panose="020F0502020204030204" pitchFamily="34" charset="0"/>
                      </a:endParaRPr>
                    </a:p>
                  </a:txBody>
                  <a:tcPr marL="8467" marR="8467" marT="8467" marB="0" anchor="b"/>
                </a:tc>
                <a:tc>
                  <a:txBody>
                    <a:bodyPr/>
                    <a:lstStyle/>
                    <a:p>
                      <a:pPr algn="l" fontAlgn="b"/>
                      <a:r>
                        <a:rPr lang="en-US" sz="1000" u="none" strike="noStrike" dirty="0">
                          <a:solidFill>
                            <a:srgbClr val="FF0000"/>
                          </a:solidFill>
                          <a:effectLst/>
                        </a:rPr>
                        <a:t> </a:t>
                      </a:r>
                      <a:r>
                        <a:rPr lang="en-US" sz="1000" u="none" strike="noStrike" dirty="0" smtClean="0">
                          <a:solidFill>
                            <a:srgbClr val="FF0000"/>
                          </a:solidFill>
                          <a:effectLst/>
                        </a:rPr>
                        <a:t>George </a:t>
                      </a:r>
                      <a:endParaRPr lang="en-US" sz="1000" b="0" i="0" u="none" strike="noStrike" dirty="0">
                        <a:solidFill>
                          <a:srgbClr val="FF0000"/>
                        </a:solidFill>
                        <a:effectLst/>
                        <a:latin typeface="Calibri" panose="020F0502020204030204" pitchFamily="34" charset="0"/>
                      </a:endParaRPr>
                    </a:p>
                  </a:txBody>
                  <a:tcPr marL="8467" marR="8467" marT="8467" marB="0" anchor="b"/>
                </a:tc>
                <a:tc>
                  <a:txBody>
                    <a:bodyPr/>
                    <a:lstStyle/>
                    <a:p>
                      <a:pPr algn="l" fontAlgn="b"/>
                      <a:r>
                        <a:rPr lang="en-US" sz="1000" u="none" strike="noStrike" dirty="0">
                          <a:solidFill>
                            <a:srgbClr val="FF0000"/>
                          </a:solidFill>
                          <a:effectLst/>
                        </a:rPr>
                        <a:t> </a:t>
                      </a:r>
                      <a:r>
                        <a:rPr lang="en-US" sz="1000" u="none" strike="noStrike" dirty="0" smtClean="0">
                          <a:solidFill>
                            <a:srgbClr val="FF0000"/>
                          </a:solidFill>
                          <a:effectLst/>
                        </a:rPr>
                        <a:t>Helper</a:t>
                      </a:r>
                      <a:endParaRPr lang="en-US" sz="1000" b="0" i="0" u="none" strike="noStrike" dirty="0">
                        <a:solidFill>
                          <a:srgbClr val="FF0000"/>
                        </a:solidFill>
                        <a:effectLst/>
                        <a:latin typeface="Calibri" panose="020F0502020204030204" pitchFamily="34" charset="0"/>
                      </a:endParaRPr>
                    </a:p>
                  </a:txBody>
                  <a:tcPr marL="8467" marR="8467" marT="8467" marB="0" anchor="b"/>
                </a:tc>
                <a:tc>
                  <a:txBody>
                    <a:bodyPr/>
                    <a:lstStyle/>
                    <a:p>
                      <a:pPr algn="l" fontAlgn="b"/>
                      <a:r>
                        <a:rPr lang="en-US" sz="1000" u="none" strike="noStrike" dirty="0">
                          <a:effectLst/>
                        </a:rPr>
                        <a:t> </a:t>
                      </a:r>
                      <a:endParaRPr lang="en-US" sz="1000" b="0" i="0" u="none" strike="noStrike" dirty="0">
                        <a:solidFill>
                          <a:srgbClr val="000000"/>
                        </a:solidFill>
                        <a:effectLst/>
                        <a:latin typeface="Calibri" panose="020F0502020204030204" pitchFamily="34" charset="0"/>
                      </a:endParaRPr>
                    </a:p>
                  </a:txBody>
                  <a:tcPr marL="8467" marR="8467" marT="8467" marB="0" anchor="b"/>
                </a:tc>
                <a:tc>
                  <a:txBody>
                    <a:bodyPr/>
                    <a:lstStyle/>
                    <a:p>
                      <a:pPr algn="l" fontAlgn="b"/>
                      <a:r>
                        <a:rPr lang="en-US" sz="1000" u="none" strike="noStrike" dirty="0">
                          <a:effectLst/>
                        </a:rPr>
                        <a:t> </a:t>
                      </a:r>
                      <a:endParaRPr lang="en-US" sz="1000" b="0" i="0" u="none" strike="noStrike" dirty="0">
                        <a:solidFill>
                          <a:srgbClr val="000000"/>
                        </a:solidFill>
                        <a:effectLst/>
                        <a:latin typeface="Calibri" panose="020F0502020204030204" pitchFamily="34" charset="0"/>
                      </a:endParaRPr>
                    </a:p>
                  </a:txBody>
                  <a:tcPr marL="8467" marR="8467" marT="8467" marB="0" anchor="b"/>
                </a:tc>
                <a:tc>
                  <a:txBody>
                    <a:bodyPr/>
                    <a:lstStyle/>
                    <a:p>
                      <a:pPr algn="l" fontAlgn="b"/>
                      <a:r>
                        <a:rPr lang="en-US" sz="1000" u="none" strike="noStrike" dirty="0">
                          <a:effectLst/>
                        </a:rPr>
                        <a:t> </a:t>
                      </a:r>
                      <a:endParaRPr lang="en-US" sz="1000" b="0" i="0" u="none" strike="noStrike" dirty="0">
                        <a:solidFill>
                          <a:srgbClr val="000000"/>
                        </a:solidFill>
                        <a:effectLst/>
                        <a:latin typeface="Calibri" panose="020F0502020204030204" pitchFamily="34" charset="0"/>
                      </a:endParaRPr>
                    </a:p>
                  </a:txBody>
                  <a:tcPr marL="8467" marR="8467" marT="8467" marB="0" anchor="b"/>
                </a:tc>
                <a:tc>
                  <a:txBody>
                    <a:bodyPr/>
                    <a:lstStyle/>
                    <a:p>
                      <a:pPr algn="l" fontAlgn="b"/>
                      <a:r>
                        <a:rPr lang="en-US" sz="1000" u="none" strike="noStrike" dirty="0">
                          <a:effectLst/>
                        </a:rPr>
                        <a:t> </a:t>
                      </a:r>
                      <a:endParaRPr lang="en-US" sz="1000" b="0" i="0" u="none" strike="noStrike" dirty="0">
                        <a:solidFill>
                          <a:srgbClr val="000000"/>
                        </a:solidFill>
                        <a:effectLst/>
                        <a:latin typeface="Calibri" panose="020F0502020204030204" pitchFamily="34" charset="0"/>
                      </a:endParaRPr>
                    </a:p>
                  </a:txBody>
                  <a:tcPr marL="8467" marR="8467" marT="8467" marB="0" anchor="b"/>
                </a:tc>
                <a:tc>
                  <a:txBody>
                    <a:bodyPr/>
                    <a:lstStyle/>
                    <a:p>
                      <a:pPr algn="l" fontAlgn="b"/>
                      <a:r>
                        <a:rPr lang="en-US" sz="1000" u="none" strike="noStrike" dirty="0">
                          <a:effectLst/>
                        </a:rPr>
                        <a:t> </a:t>
                      </a:r>
                      <a:endParaRPr lang="en-US" sz="1000" b="0" i="0" u="none" strike="noStrike" dirty="0">
                        <a:solidFill>
                          <a:srgbClr val="000000"/>
                        </a:solidFill>
                        <a:effectLst/>
                        <a:latin typeface="Calibri" panose="020F0502020204030204" pitchFamily="34" charset="0"/>
                      </a:endParaRPr>
                    </a:p>
                  </a:txBody>
                  <a:tcPr marL="8467" marR="8467" marT="8467" marB="0" anchor="b"/>
                </a:tc>
              </a:tr>
              <a:tr h="201368">
                <a:tc>
                  <a:txBody>
                    <a:bodyPr/>
                    <a:lstStyle/>
                    <a:p>
                      <a:pPr algn="l" fontAlgn="b"/>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8467" marR="8467" marT="8467" marB="0" anchor="b"/>
                </a:tc>
                <a:tc>
                  <a:txBody>
                    <a:bodyPr/>
                    <a:lstStyle/>
                    <a:p>
                      <a:pPr algn="l" fontAlgn="b"/>
                      <a:r>
                        <a:rPr lang="en-US" sz="1100" u="none" strike="noStrike">
                          <a:effectLst/>
                        </a:rPr>
                        <a:t>Name:</a:t>
                      </a:r>
                      <a:endParaRPr lang="en-US" sz="1100" b="0" i="0" u="none" strike="noStrike">
                        <a:solidFill>
                          <a:srgbClr val="000000"/>
                        </a:solidFill>
                        <a:effectLst/>
                        <a:latin typeface="Calibri" panose="020F0502020204030204" pitchFamily="34" charset="0"/>
                      </a:endParaRPr>
                    </a:p>
                  </a:txBody>
                  <a:tcPr marL="8467" marR="8467" marT="8467" marB="0" anchor="b"/>
                </a:tc>
                <a:tc>
                  <a:txBody>
                    <a:bodyPr/>
                    <a:lstStyle/>
                    <a:p>
                      <a:pPr algn="l" fontAlgn="b"/>
                      <a:r>
                        <a:rPr lang="en-US" sz="1000" u="none" strike="noStrike" dirty="0">
                          <a:solidFill>
                            <a:srgbClr val="FF0000"/>
                          </a:solidFill>
                          <a:effectLst/>
                        </a:rPr>
                        <a:t> </a:t>
                      </a:r>
                      <a:r>
                        <a:rPr lang="en-US" sz="1000" u="none" strike="noStrike" dirty="0" smtClean="0">
                          <a:solidFill>
                            <a:srgbClr val="FF0000"/>
                          </a:solidFill>
                          <a:effectLst/>
                        </a:rPr>
                        <a:t>Sam</a:t>
                      </a:r>
                      <a:endParaRPr lang="en-US" sz="1000" b="0" i="0" u="none" strike="noStrike" dirty="0">
                        <a:solidFill>
                          <a:srgbClr val="FF0000"/>
                        </a:solidFill>
                        <a:effectLst/>
                        <a:latin typeface="Calibri" panose="020F0502020204030204" pitchFamily="34" charset="0"/>
                      </a:endParaRPr>
                    </a:p>
                  </a:txBody>
                  <a:tcPr marL="8467" marR="8467" marT="8467" marB="0" anchor="b"/>
                </a:tc>
                <a:tc>
                  <a:txBody>
                    <a:bodyPr/>
                    <a:lstStyle/>
                    <a:p>
                      <a:pPr algn="l" fontAlgn="b"/>
                      <a:r>
                        <a:rPr lang="en-US" sz="1000" u="none" strike="noStrike" dirty="0" smtClean="0">
                          <a:solidFill>
                            <a:srgbClr val="FF0000"/>
                          </a:solidFill>
                          <a:effectLst/>
                        </a:rPr>
                        <a:t>Industry</a:t>
                      </a:r>
                      <a:endParaRPr lang="en-US" sz="1000" b="0" i="0" u="none" strike="noStrike" dirty="0">
                        <a:solidFill>
                          <a:srgbClr val="FF0000"/>
                        </a:solidFill>
                        <a:effectLst/>
                        <a:latin typeface="Calibri" panose="020F0502020204030204" pitchFamily="34" charset="0"/>
                      </a:endParaRPr>
                    </a:p>
                  </a:txBody>
                  <a:tcPr marL="8467" marR="8467" marT="8467" marB="0" anchor="b"/>
                </a:tc>
                <a:tc>
                  <a:txBody>
                    <a:bodyPr/>
                    <a:lstStyle/>
                    <a:p>
                      <a:pPr algn="l" fontAlgn="b"/>
                      <a:r>
                        <a:rPr lang="en-US" sz="1000" u="none" strike="noStrike" dirty="0">
                          <a:effectLst/>
                        </a:rPr>
                        <a:t> </a:t>
                      </a:r>
                      <a:endParaRPr lang="en-US" sz="1000" b="0" i="0" u="none" strike="noStrike" dirty="0">
                        <a:solidFill>
                          <a:srgbClr val="000000"/>
                        </a:solidFill>
                        <a:effectLst/>
                        <a:latin typeface="Calibri" panose="020F0502020204030204" pitchFamily="34" charset="0"/>
                      </a:endParaRPr>
                    </a:p>
                  </a:txBody>
                  <a:tcPr marL="8467" marR="8467" marT="8467" marB="0" anchor="b"/>
                </a:tc>
                <a:tc>
                  <a:txBody>
                    <a:bodyPr/>
                    <a:lstStyle/>
                    <a:p>
                      <a:pPr algn="l" fontAlgn="b"/>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8467" marR="8467" marT="8467" marB="0" anchor="b"/>
                </a:tc>
                <a:tc>
                  <a:txBody>
                    <a:bodyPr/>
                    <a:lstStyle/>
                    <a:p>
                      <a:pPr algn="l" fontAlgn="b"/>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8467" marR="8467" marT="8467" marB="0" anchor="b"/>
                </a:tc>
                <a:tc>
                  <a:txBody>
                    <a:bodyPr/>
                    <a:lstStyle/>
                    <a:p>
                      <a:pPr algn="l" fontAlgn="b"/>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8467" marR="8467" marT="8467" marB="0" anchor="b"/>
                </a:tc>
                <a:tc>
                  <a:txBody>
                    <a:bodyPr/>
                    <a:lstStyle/>
                    <a:p>
                      <a:pPr algn="l" fontAlgn="b"/>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8467" marR="8467" marT="8467" marB="0" anchor="b"/>
                </a:tc>
              </a:tr>
              <a:tr h="201368">
                <a:tc>
                  <a:txBody>
                    <a:bodyPr/>
                    <a:lstStyle/>
                    <a:p>
                      <a:pPr algn="l" fontAlgn="b"/>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8467" marR="8467" marT="8467" marB="0" anchor="b"/>
                </a:tc>
                <a:tc>
                  <a:txBody>
                    <a:bodyPr/>
                    <a:lstStyle/>
                    <a:p>
                      <a:pPr algn="l" fontAlgn="b"/>
                      <a:r>
                        <a:rPr lang="en-US" sz="1100" u="none" strike="noStrike">
                          <a:effectLst/>
                        </a:rPr>
                        <a:t>Name:</a:t>
                      </a:r>
                      <a:endParaRPr lang="en-US" sz="1100" b="0" i="0" u="none" strike="noStrike">
                        <a:solidFill>
                          <a:srgbClr val="000000"/>
                        </a:solidFill>
                        <a:effectLst/>
                        <a:latin typeface="Calibri" panose="020F0502020204030204" pitchFamily="34" charset="0"/>
                      </a:endParaRPr>
                    </a:p>
                  </a:txBody>
                  <a:tcPr marL="8467" marR="8467" marT="8467" marB="0" anchor="b"/>
                </a:tc>
                <a:tc>
                  <a:txBody>
                    <a:bodyPr/>
                    <a:lstStyle/>
                    <a:p>
                      <a:pPr algn="l" fontAlgn="b"/>
                      <a:r>
                        <a:rPr lang="en-US" sz="1000" u="none" strike="noStrike" dirty="0">
                          <a:effectLst/>
                        </a:rPr>
                        <a:t> </a:t>
                      </a:r>
                      <a:r>
                        <a:rPr lang="en-US" sz="1000" u="none" strike="noStrike" dirty="0" smtClean="0">
                          <a:solidFill>
                            <a:srgbClr val="FF0000"/>
                          </a:solidFill>
                          <a:effectLst/>
                        </a:rPr>
                        <a:t>Larry</a:t>
                      </a:r>
                      <a:endParaRPr lang="en-US" sz="1000" b="0" i="0" u="none" strike="noStrike" dirty="0">
                        <a:solidFill>
                          <a:srgbClr val="FF0000"/>
                        </a:solidFill>
                        <a:effectLst/>
                        <a:latin typeface="Calibri" panose="020F0502020204030204" pitchFamily="34" charset="0"/>
                      </a:endParaRPr>
                    </a:p>
                  </a:txBody>
                  <a:tcPr marL="8467" marR="8467" marT="8467" marB="0" anchor="b"/>
                </a:tc>
                <a:tc>
                  <a:txBody>
                    <a:bodyPr/>
                    <a:lstStyle/>
                    <a:p>
                      <a:pPr algn="l" fontAlgn="b"/>
                      <a:r>
                        <a:rPr lang="en-US" sz="1000" u="none" strike="noStrike" dirty="0" smtClean="0">
                          <a:solidFill>
                            <a:srgbClr val="FF0000"/>
                          </a:solidFill>
                          <a:effectLst/>
                        </a:rPr>
                        <a:t>Lead</a:t>
                      </a:r>
                      <a:endParaRPr lang="en-US" sz="1000" b="0" i="0" u="none" strike="noStrike" dirty="0">
                        <a:solidFill>
                          <a:srgbClr val="FF0000"/>
                        </a:solidFill>
                        <a:effectLst/>
                        <a:latin typeface="Calibri" panose="020F0502020204030204" pitchFamily="34" charset="0"/>
                      </a:endParaRPr>
                    </a:p>
                  </a:txBody>
                  <a:tcPr marL="8467" marR="8467" marT="8467" marB="0" anchor="b"/>
                </a:tc>
                <a:tc>
                  <a:txBody>
                    <a:bodyPr/>
                    <a:lstStyle/>
                    <a:p>
                      <a:pPr algn="l" fontAlgn="b"/>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8467" marR="8467" marT="8467" marB="0" anchor="b"/>
                </a:tc>
                <a:tc>
                  <a:txBody>
                    <a:bodyPr/>
                    <a:lstStyle/>
                    <a:p>
                      <a:pPr algn="l" fontAlgn="b"/>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8467" marR="8467" marT="8467" marB="0" anchor="b"/>
                </a:tc>
                <a:tc>
                  <a:txBody>
                    <a:bodyPr/>
                    <a:lstStyle/>
                    <a:p>
                      <a:pPr algn="l" fontAlgn="b"/>
                      <a:r>
                        <a:rPr lang="en-US" sz="1000" u="none" strike="noStrike" dirty="0">
                          <a:effectLst/>
                        </a:rPr>
                        <a:t> </a:t>
                      </a:r>
                      <a:endParaRPr lang="en-US" sz="1000" b="0" i="0" u="none" strike="noStrike" dirty="0">
                        <a:solidFill>
                          <a:srgbClr val="000000"/>
                        </a:solidFill>
                        <a:effectLst/>
                        <a:latin typeface="Calibri" panose="020F0502020204030204" pitchFamily="34" charset="0"/>
                      </a:endParaRPr>
                    </a:p>
                  </a:txBody>
                  <a:tcPr marL="8467" marR="8467" marT="8467" marB="0" anchor="b"/>
                </a:tc>
                <a:tc>
                  <a:txBody>
                    <a:bodyPr/>
                    <a:lstStyle/>
                    <a:p>
                      <a:pPr algn="l" fontAlgn="b"/>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8467" marR="8467" marT="8467" marB="0" anchor="b"/>
                </a:tc>
                <a:tc>
                  <a:txBody>
                    <a:bodyPr/>
                    <a:lstStyle/>
                    <a:p>
                      <a:pPr algn="l" fontAlgn="b"/>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8467" marR="8467" marT="8467" marB="0" anchor="b"/>
                </a:tc>
              </a:tr>
              <a:tr h="201368">
                <a:tc>
                  <a:txBody>
                    <a:bodyPr/>
                    <a:lstStyle/>
                    <a:p>
                      <a:pPr algn="l" fontAlgn="b"/>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8467" marR="8467" marT="8467" marB="0" anchor="b"/>
                </a:tc>
                <a:tc>
                  <a:txBody>
                    <a:bodyPr/>
                    <a:lstStyle/>
                    <a:p>
                      <a:pPr algn="l" fontAlgn="b"/>
                      <a:r>
                        <a:rPr lang="en-US" sz="1100" u="none" strike="noStrike">
                          <a:effectLst/>
                        </a:rPr>
                        <a:t>Name:</a:t>
                      </a:r>
                      <a:endParaRPr lang="en-US" sz="1100" b="0" i="0" u="none" strike="noStrike">
                        <a:solidFill>
                          <a:srgbClr val="000000"/>
                        </a:solidFill>
                        <a:effectLst/>
                        <a:latin typeface="Calibri" panose="020F0502020204030204" pitchFamily="34" charset="0"/>
                      </a:endParaRPr>
                    </a:p>
                  </a:txBody>
                  <a:tcPr marL="8467" marR="8467" marT="8467" marB="0" anchor="b"/>
                </a:tc>
                <a:tc>
                  <a:txBody>
                    <a:bodyPr/>
                    <a:lstStyle/>
                    <a:p>
                      <a:pPr algn="l" fontAlgn="b"/>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8467" marR="8467" marT="8467" marB="0" anchor="b"/>
                </a:tc>
                <a:tc>
                  <a:txBody>
                    <a:bodyPr/>
                    <a:lstStyle/>
                    <a:p>
                      <a:pPr algn="l" fontAlgn="b"/>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8467" marR="8467" marT="8467" marB="0" anchor="b"/>
                </a:tc>
                <a:tc>
                  <a:txBody>
                    <a:bodyPr/>
                    <a:lstStyle/>
                    <a:p>
                      <a:pPr algn="l" fontAlgn="b"/>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8467" marR="8467" marT="8467" marB="0" anchor="b"/>
                </a:tc>
                <a:tc>
                  <a:txBody>
                    <a:bodyPr/>
                    <a:lstStyle/>
                    <a:p>
                      <a:pPr algn="l" fontAlgn="b"/>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8467" marR="8467" marT="8467" marB="0" anchor="b"/>
                </a:tc>
                <a:tc>
                  <a:txBody>
                    <a:bodyPr/>
                    <a:lstStyle/>
                    <a:p>
                      <a:pPr algn="l" fontAlgn="b"/>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8467" marR="8467" marT="8467" marB="0" anchor="b"/>
                </a:tc>
                <a:tc>
                  <a:txBody>
                    <a:bodyPr/>
                    <a:lstStyle/>
                    <a:p>
                      <a:pPr algn="l" fontAlgn="b"/>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8467" marR="8467" marT="8467" marB="0" anchor="b"/>
                </a:tc>
                <a:tc>
                  <a:txBody>
                    <a:bodyPr/>
                    <a:lstStyle/>
                    <a:p>
                      <a:pPr algn="l" fontAlgn="b"/>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8467" marR="8467" marT="8467" marB="0" anchor="b"/>
                </a:tc>
              </a:tr>
              <a:tr h="201368">
                <a:tc>
                  <a:txBody>
                    <a:bodyPr/>
                    <a:lstStyle/>
                    <a:p>
                      <a:pPr algn="l" fontAlgn="b"/>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8467" marR="8467" marT="8467" marB="0" anchor="b"/>
                </a:tc>
                <a:tc>
                  <a:txBody>
                    <a:bodyPr/>
                    <a:lstStyle/>
                    <a:p>
                      <a:pPr algn="l" fontAlgn="b"/>
                      <a:r>
                        <a:rPr lang="en-US" sz="1100" u="none" strike="noStrike">
                          <a:effectLst/>
                        </a:rPr>
                        <a:t>Name:</a:t>
                      </a:r>
                      <a:endParaRPr lang="en-US" sz="1100" b="0" i="0" u="none" strike="noStrike">
                        <a:solidFill>
                          <a:srgbClr val="000000"/>
                        </a:solidFill>
                        <a:effectLst/>
                        <a:latin typeface="Calibri" panose="020F0502020204030204" pitchFamily="34" charset="0"/>
                      </a:endParaRPr>
                    </a:p>
                  </a:txBody>
                  <a:tcPr marL="8467" marR="8467" marT="8467" marB="0" anchor="b"/>
                </a:tc>
                <a:tc>
                  <a:txBody>
                    <a:bodyPr/>
                    <a:lstStyle/>
                    <a:p>
                      <a:pPr algn="l" fontAlgn="b"/>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8467" marR="8467" marT="8467" marB="0" anchor="b"/>
                </a:tc>
                <a:tc>
                  <a:txBody>
                    <a:bodyPr/>
                    <a:lstStyle/>
                    <a:p>
                      <a:pPr algn="l" fontAlgn="b"/>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8467" marR="8467" marT="8467" marB="0" anchor="b"/>
                </a:tc>
                <a:tc>
                  <a:txBody>
                    <a:bodyPr/>
                    <a:lstStyle/>
                    <a:p>
                      <a:pPr algn="l" fontAlgn="b"/>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8467" marR="8467" marT="8467" marB="0" anchor="b"/>
                </a:tc>
                <a:tc>
                  <a:txBody>
                    <a:bodyPr/>
                    <a:lstStyle/>
                    <a:p>
                      <a:pPr algn="l" fontAlgn="b"/>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8467" marR="8467" marT="8467" marB="0" anchor="b"/>
                </a:tc>
                <a:tc>
                  <a:txBody>
                    <a:bodyPr/>
                    <a:lstStyle/>
                    <a:p>
                      <a:pPr algn="l" fontAlgn="b"/>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8467" marR="8467" marT="8467" marB="0" anchor="b"/>
                </a:tc>
                <a:tc>
                  <a:txBody>
                    <a:bodyPr/>
                    <a:lstStyle/>
                    <a:p>
                      <a:pPr algn="l" fontAlgn="b"/>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8467" marR="8467" marT="8467" marB="0" anchor="b"/>
                </a:tc>
                <a:tc>
                  <a:txBody>
                    <a:bodyPr/>
                    <a:lstStyle/>
                    <a:p>
                      <a:pPr algn="l" fontAlgn="b"/>
                      <a:r>
                        <a:rPr lang="en-US" sz="1000" u="none" strike="noStrike" dirty="0">
                          <a:effectLst/>
                        </a:rPr>
                        <a:t> </a:t>
                      </a:r>
                      <a:endParaRPr lang="en-US" sz="1000" b="0" i="0" u="none" strike="noStrike" dirty="0">
                        <a:solidFill>
                          <a:srgbClr val="000000"/>
                        </a:solidFill>
                        <a:effectLst/>
                        <a:latin typeface="Calibri" panose="020F0502020204030204" pitchFamily="34" charset="0"/>
                      </a:endParaRPr>
                    </a:p>
                  </a:txBody>
                  <a:tcPr marL="8467" marR="8467" marT="8467" marB="0" anchor="b"/>
                </a:tc>
              </a:tr>
              <a:tr h="201368">
                <a:tc gridSpan="2">
                  <a:txBody>
                    <a:bodyPr/>
                    <a:lstStyle/>
                    <a:p>
                      <a:pPr algn="l" fontAlgn="b"/>
                      <a:r>
                        <a:rPr lang="en-US" sz="1100" u="none" strike="noStrike">
                          <a:effectLst/>
                        </a:rPr>
                        <a:t>1.  Regional Advisory Committee</a:t>
                      </a:r>
                      <a:endParaRPr lang="en-US" sz="1100" b="1" i="0" u="none" strike="noStrike">
                        <a:solidFill>
                          <a:srgbClr val="FFFFFF"/>
                        </a:solidFill>
                        <a:effectLst/>
                        <a:latin typeface="Calibri" panose="020F0502020204030204" pitchFamily="34" charset="0"/>
                      </a:endParaRPr>
                    </a:p>
                  </a:txBody>
                  <a:tcPr marL="8467" marR="8467" marT="8467" marB="0" anchor="b"/>
                </a:tc>
                <a:tc hMerge="1">
                  <a:txBody>
                    <a:bodyPr/>
                    <a:lstStyle/>
                    <a:p>
                      <a:endParaRPr lang="en-US"/>
                    </a:p>
                  </a:txBody>
                  <a:tcPr/>
                </a:tc>
                <a:tc>
                  <a:txBody>
                    <a:bodyPr/>
                    <a:lstStyle/>
                    <a:p>
                      <a:pPr algn="l" fontAlgn="b"/>
                      <a:r>
                        <a:rPr lang="en-US" sz="1100" u="none" strike="noStrike" dirty="0">
                          <a:effectLst/>
                        </a:rPr>
                        <a:t> </a:t>
                      </a:r>
                      <a:endParaRPr lang="en-US" sz="1100" b="0" i="0" u="none" strike="noStrike" dirty="0">
                        <a:solidFill>
                          <a:srgbClr val="FFFFFF"/>
                        </a:solidFill>
                        <a:effectLst/>
                        <a:latin typeface="Calibri" panose="020F0502020204030204" pitchFamily="34" charset="0"/>
                      </a:endParaRPr>
                    </a:p>
                  </a:txBody>
                  <a:tcPr marL="8467" marR="8467" marT="8467" marB="0" anchor="b"/>
                </a:tc>
                <a:tc>
                  <a:txBody>
                    <a:bodyPr/>
                    <a:lstStyle/>
                    <a:p>
                      <a:pPr algn="l" fontAlgn="b"/>
                      <a:r>
                        <a:rPr lang="en-US" sz="1100" u="none" strike="noStrike">
                          <a:effectLst/>
                        </a:rPr>
                        <a:t> </a:t>
                      </a:r>
                      <a:endParaRPr lang="en-US" sz="1100" b="0" i="0" u="none" strike="noStrike">
                        <a:solidFill>
                          <a:srgbClr val="FFFFFF"/>
                        </a:solidFill>
                        <a:effectLst/>
                        <a:latin typeface="Calibri" panose="020F0502020204030204" pitchFamily="34" charset="0"/>
                      </a:endParaRPr>
                    </a:p>
                  </a:txBody>
                  <a:tcPr marL="8467" marR="8467" marT="8467" marB="0" anchor="b"/>
                </a:tc>
                <a:tc>
                  <a:txBody>
                    <a:bodyPr/>
                    <a:lstStyle/>
                    <a:p>
                      <a:pPr algn="l" fontAlgn="b"/>
                      <a:r>
                        <a:rPr lang="en-US" sz="1000" u="none" strike="noStrike">
                          <a:effectLst/>
                        </a:rPr>
                        <a:t> </a:t>
                      </a:r>
                      <a:endParaRPr lang="en-US" sz="1000" b="0" i="0" u="none" strike="noStrike">
                        <a:solidFill>
                          <a:srgbClr val="FFFFFF"/>
                        </a:solidFill>
                        <a:effectLst/>
                        <a:latin typeface="Calibri" panose="020F0502020204030204" pitchFamily="34" charset="0"/>
                      </a:endParaRPr>
                    </a:p>
                  </a:txBody>
                  <a:tcPr marL="8467" marR="8467" marT="8467" marB="0" anchor="b"/>
                </a:tc>
                <a:tc>
                  <a:txBody>
                    <a:bodyPr/>
                    <a:lstStyle/>
                    <a:p>
                      <a:pPr algn="l" fontAlgn="b"/>
                      <a:r>
                        <a:rPr lang="en-US" sz="1000" u="none" strike="noStrike">
                          <a:effectLst/>
                        </a:rPr>
                        <a:t> </a:t>
                      </a:r>
                      <a:endParaRPr lang="en-US" sz="1000" b="0" i="0" u="none" strike="noStrike">
                        <a:solidFill>
                          <a:srgbClr val="FFFFFF"/>
                        </a:solidFill>
                        <a:effectLst/>
                        <a:latin typeface="Calibri" panose="020F0502020204030204" pitchFamily="34" charset="0"/>
                      </a:endParaRPr>
                    </a:p>
                  </a:txBody>
                  <a:tcPr marL="8467" marR="8467" marT="8467" marB="0" anchor="b"/>
                </a:tc>
                <a:tc>
                  <a:txBody>
                    <a:bodyPr/>
                    <a:lstStyle/>
                    <a:p>
                      <a:pPr algn="l" fontAlgn="b"/>
                      <a:r>
                        <a:rPr lang="en-US" sz="1000" u="none" strike="noStrike">
                          <a:effectLst/>
                        </a:rPr>
                        <a:t> </a:t>
                      </a:r>
                      <a:endParaRPr lang="en-US" sz="1000" b="0" i="0" u="none" strike="noStrike">
                        <a:solidFill>
                          <a:srgbClr val="FFFFFF"/>
                        </a:solidFill>
                        <a:effectLst/>
                        <a:latin typeface="Calibri" panose="020F0502020204030204" pitchFamily="34" charset="0"/>
                      </a:endParaRPr>
                    </a:p>
                  </a:txBody>
                  <a:tcPr marL="8467" marR="8467" marT="8467" marB="0" anchor="b"/>
                </a:tc>
                <a:tc>
                  <a:txBody>
                    <a:bodyPr/>
                    <a:lstStyle/>
                    <a:p>
                      <a:pPr algn="l" fontAlgn="b"/>
                      <a:r>
                        <a:rPr lang="en-US" sz="1000" u="none" strike="noStrike">
                          <a:effectLst/>
                        </a:rPr>
                        <a:t> </a:t>
                      </a:r>
                      <a:endParaRPr lang="en-US" sz="1000" b="0" i="0" u="none" strike="noStrike">
                        <a:solidFill>
                          <a:srgbClr val="FFFFFF"/>
                        </a:solidFill>
                        <a:effectLst/>
                        <a:latin typeface="Calibri" panose="020F0502020204030204" pitchFamily="34" charset="0"/>
                      </a:endParaRPr>
                    </a:p>
                  </a:txBody>
                  <a:tcPr marL="8467" marR="8467" marT="8467" marB="0" anchor="b"/>
                </a:tc>
                <a:tc>
                  <a:txBody>
                    <a:bodyPr/>
                    <a:lstStyle/>
                    <a:p>
                      <a:pPr algn="l" fontAlgn="b"/>
                      <a:r>
                        <a:rPr lang="en-US" sz="1000" u="none" strike="noStrike" dirty="0">
                          <a:effectLst/>
                        </a:rPr>
                        <a:t> </a:t>
                      </a:r>
                      <a:endParaRPr lang="en-US" sz="1000" b="0" i="0" u="none" strike="noStrike" dirty="0">
                        <a:solidFill>
                          <a:srgbClr val="FFFFFF"/>
                        </a:solidFill>
                        <a:effectLst/>
                        <a:latin typeface="Calibri" panose="020F0502020204030204" pitchFamily="34" charset="0"/>
                      </a:endParaRPr>
                    </a:p>
                  </a:txBody>
                  <a:tcPr marL="8467" marR="8467" marT="8467" marB="0" anchor="b"/>
                </a:tc>
              </a:tr>
              <a:tr h="201368">
                <a:tc gridSpan="4">
                  <a:txBody>
                    <a:bodyPr/>
                    <a:lstStyle/>
                    <a:p>
                      <a:pPr algn="l" fontAlgn="b"/>
                      <a:r>
                        <a:rPr lang="en-US" sz="1100" u="none" strike="noStrike">
                          <a:effectLst/>
                        </a:rPr>
                        <a:t>Advisory Committee in place &amp; functioning                </a:t>
                      </a:r>
                      <a:endParaRPr lang="en-US" sz="1100" b="0" i="0" u="none" strike="noStrike">
                        <a:solidFill>
                          <a:srgbClr val="000000"/>
                        </a:solidFill>
                        <a:effectLst/>
                        <a:latin typeface="Calibri" panose="020F0502020204030204" pitchFamily="34" charset="0"/>
                      </a:endParaRPr>
                    </a:p>
                  </a:txBody>
                  <a:tcPr marL="8467" marR="8467" marT="8467" marB="0" anchor="b">
                    <a:solidFill>
                      <a:schemeClr val="accent2">
                        <a:lumMod val="40000"/>
                        <a:lumOff val="6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8467" marR="8467" marT="8467" marB="0" anchor="b">
                    <a:solidFill>
                      <a:schemeClr val="accent2">
                        <a:lumMod val="40000"/>
                        <a:lumOff val="60000"/>
                      </a:schemeClr>
                    </a:solidFill>
                  </a:tcPr>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8467" marR="8467" marT="8467" marB="0" anchor="b">
                    <a:solidFill>
                      <a:schemeClr val="accent2">
                        <a:lumMod val="40000"/>
                        <a:lumOff val="60000"/>
                      </a:schemeClr>
                    </a:solidFill>
                  </a:tcPr>
                </a:tc>
                <a:tc>
                  <a:txBody>
                    <a:bodyPr/>
                    <a:lstStyle/>
                    <a:p>
                      <a:pPr algn="l" fontAlgn="b"/>
                      <a:r>
                        <a:rPr lang="en-US" sz="1100" b="1" u="none" strike="noStrike" dirty="0">
                          <a:effectLst/>
                        </a:rPr>
                        <a:t>Yes</a:t>
                      </a:r>
                      <a:endParaRPr lang="en-US" sz="1100" b="1" i="0" u="none" strike="noStrike" dirty="0">
                        <a:solidFill>
                          <a:srgbClr val="000000"/>
                        </a:solidFill>
                        <a:effectLst/>
                        <a:latin typeface="Calibri" panose="020F0502020204030204" pitchFamily="34" charset="0"/>
                      </a:endParaRPr>
                    </a:p>
                  </a:txBody>
                  <a:tcPr marL="8467" marR="8467" marT="8467" marB="0" anchor="b">
                    <a:solidFill>
                      <a:schemeClr val="accent2">
                        <a:lumMod val="40000"/>
                        <a:lumOff val="60000"/>
                      </a:schemeClr>
                    </a:solidFill>
                  </a:tcPr>
                </a:tc>
                <a:tc>
                  <a:txBody>
                    <a:bodyPr/>
                    <a:lstStyle/>
                    <a:p>
                      <a:pPr algn="l" fontAlgn="b"/>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8467" marR="8467" marT="8467" marB="0" anchor="b">
                    <a:solidFill>
                      <a:schemeClr val="accent2">
                        <a:lumMod val="40000"/>
                        <a:lumOff val="60000"/>
                      </a:schemeClr>
                    </a:solidFill>
                  </a:tcPr>
                </a:tc>
                <a:tc>
                  <a:txBody>
                    <a:bodyPr/>
                    <a:lstStyle/>
                    <a:p>
                      <a:pPr algn="l" fontAlgn="b"/>
                      <a:r>
                        <a:rPr lang="en-US" sz="1100" u="none" strike="noStrike" dirty="0">
                          <a:effectLst/>
                        </a:rPr>
                        <a:t>No</a:t>
                      </a:r>
                      <a:endParaRPr lang="en-US" sz="1100" b="0" i="0" u="none" strike="noStrike" dirty="0">
                        <a:solidFill>
                          <a:srgbClr val="000000"/>
                        </a:solidFill>
                        <a:effectLst/>
                        <a:latin typeface="Calibri" panose="020F0502020204030204" pitchFamily="34" charset="0"/>
                      </a:endParaRPr>
                    </a:p>
                  </a:txBody>
                  <a:tcPr marL="8467" marR="8467" marT="8467" marB="0" anchor="b">
                    <a:solidFill>
                      <a:schemeClr val="accent2">
                        <a:lumMod val="40000"/>
                        <a:lumOff val="60000"/>
                      </a:schemeClr>
                    </a:solidFill>
                  </a:tcPr>
                </a:tc>
              </a:tr>
              <a:tr h="201368">
                <a:tc gridSpan="4">
                  <a:txBody>
                    <a:bodyPr/>
                    <a:lstStyle/>
                    <a:p>
                      <a:pPr algn="l" fontAlgn="b"/>
                      <a:r>
                        <a:rPr lang="en-US" sz="1100" u="none" strike="noStrike">
                          <a:effectLst/>
                        </a:rPr>
                        <a:t>Charter/By Laws in place for Advisory Committee</a:t>
                      </a:r>
                      <a:endParaRPr lang="en-US" sz="1100" b="0" i="0" u="none" strike="noStrike">
                        <a:solidFill>
                          <a:srgbClr val="000000"/>
                        </a:solidFill>
                        <a:effectLst/>
                        <a:latin typeface="Calibri" panose="020F0502020204030204" pitchFamily="34" charset="0"/>
                      </a:endParaRPr>
                    </a:p>
                  </a:txBody>
                  <a:tcPr marL="8467" marR="8467" marT="8467" marB="0" anchor="b"/>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8467" marR="8467" marT="8467"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8467" marR="8467" marT="8467" marB="0" anchor="b"/>
                </a:tc>
                <a:tc>
                  <a:txBody>
                    <a:bodyPr/>
                    <a:lstStyle/>
                    <a:p>
                      <a:pPr algn="l" fontAlgn="b"/>
                      <a:r>
                        <a:rPr lang="en-US" sz="1100" b="1" u="none" strike="noStrike" dirty="0">
                          <a:effectLst/>
                        </a:rPr>
                        <a:t>Yes</a:t>
                      </a:r>
                      <a:endParaRPr lang="en-US" sz="1100" b="1" i="0" u="none" strike="noStrike" dirty="0">
                        <a:solidFill>
                          <a:srgbClr val="000000"/>
                        </a:solidFill>
                        <a:effectLst/>
                        <a:latin typeface="Calibri" panose="020F0502020204030204" pitchFamily="34" charset="0"/>
                      </a:endParaRPr>
                    </a:p>
                  </a:txBody>
                  <a:tcPr marL="8467" marR="8467" marT="8467"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8467" marR="8467" marT="8467" marB="0" anchor="b"/>
                </a:tc>
                <a:tc>
                  <a:txBody>
                    <a:bodyPr/>
                    <a:lstStyle/>
                    <a:p>
                      <a:pPr algn="l" fontAlgn="b"/>
                      <a:r>
                        <a:rPr lang="en-US" sz="1100" u="none" strike="noStrike">
                          <a:effectLst/>
                        </a:rPr>
                        <a:t>No</a:t>
                      </a:r>
                      <a:endParaRPr lang="en-US" sz="1100" b="0" i="0" u="none" strike="noStrike">
                        <a:solidFill>
                          <a:srgbClr val="000000"/>
                        </a:solidFill>
                        <a:effectLst/>
                        <a:latin typeface="Calibri" panose="020F0502020204030204" pitchFamily="34" charset="0"/>
                      </a:endParaRPr>
                    </a:p>
                  </a:txBody>
                  <a:tcPr marL="8467" marR="8467" marT="8467" marB="0" anchor="b"/>
                </a:tc>
              </a:tr>
              <a:tr h="201368">
                <a:tc gridSpan="3">
                  <a:txBody>
                    <a:bodyPr/>
                    <a:lstStyle/>
                    <a:p>
                      <a:pPr algn="l" fontAlgn="b"/>
                      <a:r>
                        <a:rPr lang="en-US" sz="1100" u="none" strike="noStrike">
                          <a:effectLst/>
                        </a:rPr>
                        <a:t>Meeting dates over the past twelve months</a:t>
                      </a:r>
                      <a:endParaRPr lang="en-US" sz="1100" b="0" i="0" u="none" strike="noStrike">
                        <a:solidFill>
                          <a:srgbClr val="000000"/>
                        </a:solidFill>
                        <a:effectLst/>
                        <a:latin typeface="Calibri" panose="020F0502020204030204" pitchFamily="34" charset="0"/>
                      </a:endParaRPr>
                    </a:p>
                  </a:txBody>
                  <a:tcPr marL="8467" marR="8467" marT="8467" marB="0" anchor="b">
                    <a:solidFill>
                      <a:schemeClr val="accent2">
                        <a:lumMod val="40000"/>
                        <a:lumOff val="60000"/>
                      </a:schemeClr>
                    </a:solidFill>
                  </a:tcPr>
                </a:tc>
                <a:tc hMerge="1">
                  <a:txBody>
                    <a:bodyPr/>
                    <a:lstStyle/>
                    <a:p>
                      <a:endParaRPr lang="en-US"/>
                    </a:p>
                  </a:txBody>
                  <a:tcPr/>
                </a:tc>
                <a:tc hMerge="1">
                  <a:txBody>
                    <a:bodyPr/>
                    <a:lstStyle/>
                    <a:p>
                      <a:endParaRPr lang="en-US"/>
                    </a:p>
                  </a:txBody>
                  <a:tcPr/>
                </a:tc>
                <a:tc>
                  <a:txBody>
                    <a:bodyPr/>
                    <a:lstStyle/>
                    <a:p>
                      <a:pPr algn="l" fontAlgn="b"/>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8467" marR="8467" marT="8467" marB="0" anchor="b">
                    <a:solidFill>
                      <a:schemeClr val="accent2">
                        <a:lumMod val="40000"/>
                        <a:lumOff val="60000"/>
                      </a:schemeClr>
                    </a:solidFill>
                  </a:tcPr>
                </a:tc>
                <a:tc>
                  <a:txBody>
                    <a:bodyPr/>
                    <a:lstStyle/>
                    <a:p>
                      <a:pPr algn="l" fontAlgn="b"/>
                      <a:r>
                        <a:rPr lang="en-US" sz="1000" u="none" strike="noStrike" dirty="0">
                          <a:effectLst/>
                        </a:rPr>
                        <a:t> </a:t>
                      </a:r>
                      <a:r>
                        <a:rPr lang="en-US" sz="1000" u="none" strike="noStrike" dirty="0" smtClean="0">
                          <a:solidFill>
                            <a:srgbClr val="FF0000"/>
                          </a:solidFill>
                          <a:effectLst/>
                        </a:rPr>
                        <a:t>2-4-15, </a:t>
                      </a:r>
                      <a:endParaRPr lang="en-US" sz="1000" b="0" i="0" u="none" strike="noStrike" dirty="0">
                        <a:solidFill>
                          <a:srgbClr val="FF0000"/>
                        </a:solidFill>
                        <a:effectLst/>
                        <a:latin typeface="Calibri" panose="020F0502020204030204" pitchFamily="34" charset="0"/>
                      </a:endParaRPr>
                    </a:p>
                  </a:txBody>
                  <a:tcPr marL="8467" marR="8467" marT="8467" marB="0" anchor="b">
                    <a:solidFill>
                      <a:schemeClr val="accent2">
                        <a:lumMod val="40000"/>
                        <a:lumOff val="60000"/>
                      </a:schemeClr>
                    </a:solidFill>
                  </a:tcPr>
                </a:tc>
                <a:tc>
                  <a:txBody>
                    <a:bodyPr/>
                    <a:lstStyle/>
                    <a:p>
                      <a:pPr algn="l" fontAlgn="b"/>
                      <a:r>
                        <a:rPr lang="en-US" sz="1000" u="none" strike="noStrike" dirty="0">
                          <a:solidFill>
                            <a:srgbClr val="FF0000"/>
                          </a:solidFill>
                          <a:effectLst/>
                        </a:rPr>
                        <a:t> </a:t>
                      </a:r>
                      <a:r>
                        <a:rPr lang="en-US" sz="1000" u="none" strike="noStrike" dirty="0" smtClean="0">
                          <a:solidFill>
                            <a:srgbClr val="FF0000"/>
                          </a:solidFill>
                          <a:effectLst/>
                        </a:rPr>
                        <a:t>6-12-15</a:t>
                      </a:r>
                      <a:endParaRPr lang="en-US" sz="1000" b="0" i="0" u="none" strike="noStrike" dirty="0">
                        <a:solidFill>
                          <a:srgbClr val="FF0000"/>
                        </a:solidFill>
                        <a:effectLst/>
                        <a:latin typeface="Calibri" panose="020F0502020204030204" pitchFamily="34" charset="0"/>
                      </a:endParaRPr>
                    </a:p>
                  </a:txBody>
                  <a:tcPr marL="8467" marR="8467" marT="8467" marB="0" anchor="b">
                    <a:solidFill>
                      <a:schemeClr val="accent2">
                        <a:lumMod val="40000"/>
                        <a:lumOff val="60000"/>
                      </a:schemeClr>
                    </a:solidFill>
                  </a:tcPr>
                </a:tc>
                <a:tc>
                  <a:txBody>
                    <a:bodyPr/>
                    <a:lstStyle/>
                    <a:p>
                      <a:pPr algn="l" fontAlgn="b"/>
                      <a:r>
                        <a:rPr lang="en-US" sz="1000" u="none" strike="noStrike" dirty="0">
                          <a:solidFill>
                            <a:srgbClr val="FF0000"/>
                          </a:solidFill>
                          <a:effectLst/>
                        </a:rPr>
                        <a:t> </a:t>
                      </a:r>
                      <a:r>
                        <a:rPr lang="en-US" sz="1000" u="none" strike="noStrike" dirty="0" smtClean="0">
                          <a:solidFill>
                            <a:srgbClr val="FF0000"/>
                          </a:solidFill>
                          <a:effectLst/>
                        </a:rPr>
                        <a:t>9-11-15</a:t>
                      </a:r>
                      <a:endParaRPr lang="en-US" sz="1000" b="0" i="0" u="none" strike="noStrike" dirty="0">
                        <a:solidFill>
                          <a:srgbClr val="FF0000"/>
                        </a:solidFill>
                        <a:effectLst/>
                        <a:latin typeface="Calibri" panose="020F0502020204030204" pitchFamily="34" charset="0"/>
                      </a:endParaRPr>
                    </a:p>
                  </a:txBody>
                  <a:tcPr marL="8467" marR="8467" marT="8467" marB="0" anchor="b">
                    <a:solidFill>
                      <a:schemeClr val="accent2">
                        <a:lumMod val="40000"/>
                        <a:lumOff val="60000"/>
                      </a:schemeClr>
                    </a:solidFill>
                  </a:tcPr>
                </a:tc>
                <a:tc>
                  <a:txBody>
                    <a:bodyPr/>
                    <a:lstStyle/>
                    <a:p>
                      <a:pPr algn="l" fontAlgn="b"/>
                      <a:r>
                        <a:rPr lang="en-US" sz="1000" u="none" strike="noStrike" dirty="0">
                          <a:solidFill>
                            <a:srgbClr val="FF0000"/>
                          </a:solidFill>
                          <a:effectLst/>
                        </a:rPr>
                        <a:t> </a:t>
                      </a:r>
                      <a:endParaRPr lang="en-US" sz="1000" b="0" i="0" u="none" strike="noStrike" dirty="0">
                        <a:solidFill>
                          <a:srgbClr val="FF0000"/>
                        </a:solidFill>
                        <a:effectLst/>
                        <a:latin typeface="Calibri" panose="020F0502020204030204" pitchFamily="34" charset="0"/>
                      </a:endParaRPr>
                    </a:p>
                  </a:txBody>
                  <a:tcPr marL="8467" marR="8467" marT="8467" marB="0" anchor="b">
                    <a:solidFill>
                      <a:schemeClr val="accent2">
                        <a:lumMod val="40000"/>
                        <a:lumOff val="60000"/>
                      </a:schemeClr>
                    </a:solidFill>
                  </a:tcPr>
                </a:tc>
                <a:tc>
                  <a:txBody>
                    <a:bodyPr/>
                    <a:lstStyle/>
                    <a:p>
                      <a:pPr algn="l" fontAlgn="b"/>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8467" marR="8467" marT="8467" marB="0" anchor="b">
                    <a:solidFill>
                      <a:schemeClr val="accent2">
                        <a:lumMod val="40000"/>
                        <a:lumOff val="60000"/>
                      </a:schemeClr>
                    </a:solidFill>
                  </a:tcPr>
                </a:tc>
              </a:tr>
              <a:tr h="389312">
                <a:tc gridSpan="3">
                  <a:txBody>
                    <a:bodyPr/>
                    <a:lstStyle/>
                    <a:p>
                      <a:pPr algn="l" fontAlgn="b"/>
                      <a:r>
                        <a:rPr lang="en-US" sz="1100" u="none" strike="noStrike">
                          <a:effectLst/>
                        </a:rPr>
                        <a:t>Advisory Committee meeting minutes available</a:t>
                      </a:r>
                      <a:endParaRPr lang="en-US" sz="1100" b="0" i="0" u="none" strike="noStrike">
                        <a:solidFill>
                          <a:srgbClr val="000000"/>
                        </a:solidFill>
                        <a:effectLst/>
                        <a:latin typeface="Calibri" panose="020F0502020204030204" pitchFamily="34" charset="0"/>
                      </a:endParaRPr>
                    </a:p>
                  </a:txBody>
                  <a:tcPr marL="8467" marR="8467" marT="8467" marB="0" anchor="b">
                    <a:solidFill>
                      <a:schemeClr val="accent2">
                        <a:lumMod val="40000"/>
                        <a:lumOff val="60000"/>
                      </a:schemeClr>
                    </a:solidFill>
                  </a:tcPr>
                </a:tc>
                <a:tc hMerge="1">
                  <a:txBody>
                    <a:bodyPr/>
                    <a:lstStyle/>
                    <a:p>
                      <a:endParaRPr lang="en-US"/>
                    </a:p>
                  </a:txBody>
                  <a:tcPr/>
                </a:tc>
                <a:tc hMerge="1">
                  <a:txBody>
                    <a:bodyPr/>
                    <a:lstStyle/>
                    <a:p>
                      <a:endParaRPr lang="en-US"/>
                    </a:p>
                  </a:txBody>
                  <a:tcPr/>
                </a:tc>
                <a:tc>
                  <a:txBody>
                    <a:bodyPr/>
                    <a:lstStyle/>
                    <a:p>
                      <a:pPr algn="l" fontAlgn="b"/>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8467" marR="8467" marT="8467" marB="0" anchor="b">
                    <a:solidFill>
                      <a:schemeClr val="accent2">
                        <a:lumMod val="40000"/>
                        <a:lumOff val="60000"/>
                      </a:schemeClr>
                    </a:solidFill>
                  </a:tcPr>
                </a:tc>
                <a:tc>
                  <a:txBody>
                    <a:bodyPr/>
                    <a:lstStyle/>
                    <a:p>
                      <a:pPr algn="l" fontAlgn="b"/>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8467" marR="8467" marT="8467" marB="0" anchor="b">
                    <a:solidFill>
                      <a:schemeClr val="accent2">
                        <a:lumMod val="40000"/>
                        <a:lumOff val="60000"/>
                      </a:schemeClr>
                    </a:solidFill>
                  </a:tcPr>
                </a:tc>
                <a:tc>
                  <a:txBody>
                    <a:bodyPr/>
                    <a:lstStyle/>
                    <a:p>
                      <a:pPr algn="l" fontAlgn="b"/>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8467" marR="8467" marT="8467" marB="0" anchor="b">
                    <a:solidFill>
                      <a:schemeClr val="accent2">
                        <a:lumMod val="40000"/>
                        <a:lumOff val="60000"/>
                      </a:schemeClr>
                    </a:solidFill>
                  </a:tcPr>
                </a:tc>
                <a:tc>
                  <a:txBody>
                    <a:bodyPr/>
                    <a:lstStyle/>
                    <a:p>
                      <a:pPr algn="l" fontAlgn="b"/>
                      <a:r>
                        <a:rPr lang="en-US" sz="1100" b="1" u="none" strike="noStrike" dirty="0">
                          <a:effectLst/>
                        </a:rPr>
                        <a:t>Yes</a:t>
                      </a:r>
                      <a:endParaRPr lang="en-US" sz="1100" b="1" i="0" u="none" strike="noStrike" dirty="0">
                        <a:solidFill>
                          <a:srgbClr val="000000"/>
                        </a:solidFill>
                        <a:effectLst/>
                        <a:latin typeface="Calibri" panose="020F0502020204030204" pitchFamily="34" charset="0"/>
                      </a:endParaRPr>
                    </a:p>
                  </a:txBody>
                  <a:tcPr marL="8467" marR="8467" marT="8467" marB="0" anchor="b">
                    <a:solidFill>
                      <a:schemeClr val="accent2">
                        <a:lumMod val="40000"/>
                        <a:lumOff val="60000"/>
                      </a:schemeClr>
                    </a:solidFill>
                  </a:tcPr>
                </a:tc>
                <a:tc>
                  <a:txBody>
                    <a:bodyPr/>
                    <a:lstStyle/>
                    <a:p>
                      <a:pPr algn="l" fontAlgn="b"/>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8467" marR="8467" marT="8467" marB="0" anchor="b">
                    <a:solidFill>
                      <a:schemeClr val="accent2">
                        <a:lumMod val="40000"/>
                        <a:lumOff val="60000"/>
                      </a:schemeClr>
                    </a:solidFill>
                  </a:tcPr>
                </a:tc>
                <a:tc>
                  <a:txBody>
                    <a:bodyPr/>
                    <a:lstStyle/>
                    <a:p>
                      <a:pPr algn="l" fontAlgn="b"/>
                      <a:r>
                        <a:rPr lang="en-US" sz="1100" u="none" strike="noStrike" dirty="0">
                          <a:effectLst/>
                        </a:rPr>
                        <a:t>No</a:t>
                      </a:r>
                      <a:endParaRPr lang="en-US" sz="1100" b="0" i="0" u="none" strike="noStrike" dirty="0">
                        <a:solidFill>
                          <a:srgbClr val="000000"/>
                        </a:solidFill>
                        <a:effectLst/>
                        <a:latin typeface="Calibri" panose="020F0502020204030204" pitchFamily="34" charset="0"/>
                      </a:endParaRPr>
                    </a:p>
                  </a:txBody>
                  <a:tcPr marL="8467" marR="8467" marT="8467" marB="0" anchor="b">
                    <a:solidFill>
                      <a:schemeClr val="accent2">
                        <a:lumMod val="40000"/>
                        <a:lumOff val="60000"/>
                      </a:schemeClr>
                    </a:solidFill>
                  </a:tcPr>
                </a:tc>
              </a:tr>
              <a:tr h="201368">
                <a:tc gridSpan="9">
                  <a:txBody>
                    <a:bodyPr/>
                    <a:lstStyle/>
                    <a:p>
                      <a:pPr algn="l" fontAlgn="b"/>
                      <a:r>
                        <a:rPr lang="en-US" sz="1100" u="none" strike="noStrike" dirty="0">
                          <a:effectLst/>
                        </a:rPr>
                        <a:t>Advisory Committee meeting minutes reviewed; NAPTA audit findings of previous audit reviewed &amp; addressed</a:t>
                      </a:r>
                      <a:endParaRPr lang="en-US" sz="1100" b="0" i="0" u="none" strike="noStrike" dirty="0">
                        <a:solidFill>
                          <a:srgbClr val="000000"/>
                        </a:solidFill>
                        <a:effectLst/>
                        <a:latin typeface="Calibri" panose="020F0502020204030204" pitchFamily="34" charset="0"/>
                      </a:endParaRPr>
                    </a:p>
                  </a:txBody>
                  <a:tcPr marL="8467" marR="8467" marT="8467"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Tree>
    <p:extLst>
      <p:ext uri="{BB962C8B-B14F-4D97-AF65-F5344CB8AC3E}">
        <p14:creationId xmlns:p14="http://schemas.microsoft.com/office/powerpoint/2010/main" val="208237766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pPr algn="ctr"/>
            <a:r>
              <a:rPr lang="en-US" sz="3200" b="1" dirty="0" smtClean="0"/>
              <a:t>Planning and Preparation</a:t>
            </a:r>
            <a:br>
              <a:rPr lang="en-US" sz="3200" b="1" dirty="0" smtClean="0"/>
            </a:br>
            <a:r>
              <a:rPr lang="en-US" sz="2000" b="1" dirty="0" smtClean="0"/>
              <a:t>Audit Tool: </a:t>
            </a:r>
            <a:endParaRPr lang="en-US" sz="2000" b="1" dirty="0"/>
          </a:p>
        </p:txBody>
      </p:sp>
      <p:sp>
        <p:nvSpPr>
          <p:cNvPr id="9" name="Content Placeholder 8"/>
          <p:cNvSpPr>
            <a:spLocks noGrp="1"/>
          </p:cNvSpPr>
          <p:nvPr>
            <p:ph idx="1"/>
          </p:nvPr>
        </p:nvSpPr>
        <p:spPr/>
        <p:txBody>
          <a:bodyPr>
            <a:normAutofit/>
          </a:bodyPr>
          <a:lstStyle/>
          <a:p>
            <a:pPr>
              <a:spcAft>
                <a:spcPct val="25000"/>
              </a:spcAft>
            </a:pPr>
            <a:r>
              <a:rPr lang="en-US" sz="2800" dirty="0" smtClean="0"/>
              <a:t>Pre-prepared </a:t>
            </a:r>
            <a:r>
              <a:rPr lang="en-US" sz="2800" dirty="0"/>
              <a:t>list of items </a:t>
            </a:r>
            <a:r>
              <a:rPr lang="en-US" sz="2800" dirty="0" smtClean="0"/>
              <a:t>to </a:t>
            </a:r>
            <a:r>
              <a:rPr lang="en-US" sz="2800" dirty="0"/>
              <a:t>be reviewed during the audit </a:t>
            </a:r>
            <a:r>
              <a:rPr lang="en-US" sz="2800" dirty="0" smtClean="0"/>
              <a:t>process</a:t>
            </a:r>
          </a:p>
          <a:p>
            <a:pPr>
              <a:spcAft>
                <a:spcPct val="25000"/>
              </a:spcAft>
            </a:pPr>
            <a:r>
              <a:rPr lang="en-US" sz="2800" dirty="0"/>
              <a:t>Additional questions and items may be added by the audit team</a:t>
            </a:r>
          </a:p>
          <a:p>
            <a:pPr>
              <a:spcAft>
                <a:spcPct val="25000"/>
              </a:spcAft>
            </a:pPr>
            <a:r>
              <a:rPr lang="en-US" sz="2800" dirty="0" smtClean="0"/>
              <a:t>Shaded areas completed by college prior to scheduling audit</a:t>
            </a:r>
            <a:endParaRPr lang="en-US" sz="2800" dirty="0"/>
          </a:p>
          <a:p>
            <a:pPr>
              <a:spcAft>
                <a:spcPct val="25000"/>
              </a:spcAft>
            </a:pPr>
            <a:r>
              <a:rPr lang="en-US" sz="2800" dirty="0" smtClean="0"/>
              <a:t>Is </a:t>
            </a:r>
            <a:r>
              <a:rPr lang="en-US" sz="2800" dirty="0"/>
              <a:t>an aid to planning &amp; conducting the </a:t>
            </a:r>
            <a:r>
              <a:rPr lang="en-US" sz="2800" dirty="0" smtClean="0"/>
              <a:t>audit</a:t>
            </a:r>
          </a:p>
        </p:txBody>
      </p:sp>
    </p:spTree>
    <p:extLst>
      <p:ext uri="{BB962C8B-B14F-4D97-AF65-F5344CB8AC3E}">
        <p14:creationId xmlns:p14="http://schemas.microsoft.com/office/powerpoint/2010/main" val="291441970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t>Planning and Preparation</a:t>
            </a:r>
            <a:br>
              <a:rPr lang="en-US" sz="3200" b="1" dirty="0"/>
            </a:br>
            <a:r>
              <a:rPr lang="en-US" sz="2000" b="1" dirty="0"/>
              <a:t>Audit Tool: </a:t>
            </a:r>
            <a:endParaRPr lang="en-US" sz="3200" dirty="0"/>
          </a:p>
        </p:txBody>
      </p:sp>
      <p:sp>
        <p:nvSpPr>
          <p:cNvPr id="3" name="Content Placeholder 2"/>
          <p:cNvSpPr>
            <a:spLocks noGrp="1"/>
          </p:cNvSpPr>
          <p:nvPr>
            <p:ph idx="1"/>
          </p:nvPr>
        </p:nvSpPr>
        <p:spPr/>
        <p:txBody>
          <a:bodyPr/>
          <a:lstStyle/>
          <a:p>
            <a:pPr>
              <a:spcAft>
                <a:spcPct val="25000"/>
              </a:spcAft>
            </a:pPr>
            <a:r>
              <a:rPr lang="en-US" sz="2800" dirty="0"/>
              <a:t>Assists team in focusing on essentials of the audit</a:t>
            </a:r>
          </a:p>
          <a:p>
            <a:pPr>
              <a:spcAft>
                <a:spcPct val="25000"/>
              </a:spcAft>
            </a:pPr>
            <a:r>
              <a:rPr lang="en-US" sz="2800" dirty="0"/>
              <a:t>Helps maintain audit direction</a:t>
            </a:r>
          </a:p>
          <a:p>
            <a:pPr>
              <a:spcAft>
                <a:spcPct val="25000"/>
              </a:spcAft>
            </a:pPr>
            <a:r>
              <a:rPr lang="en-US" sz="2800" dirty="0"/>
              <a:t>Promotes continuity</a:t>
            </a:r>
          </a:p>
          <a:p>
            <a:pPr>
              <a:spcAft>
                <a:spcPct val="25000"/>
              </a:spcAft>
            </a:pPr>
            <a:r>
              <a:rPr lang="en-US" sz="2800" dirty="0"/>
              <a:t>Helps prevent missing important items</a:t>
            </a:r>
          </a:p>
          <a:p>
            <a:pPr>
              <a:spcAft>
                <a:spcPct val="25000"/>
              </a:spcAft>
            </a:pPr>
            <a:r>
              <a:rPr lang="en-US" sz="2800" dirty="0"/>
              <a:t>Useful for note taking</a:t>
            </a:r>
          </a:p>
          <a:p>
            <a:endParaRPr lang="en-US" dirty="0"/>
          </a:p>
        </p:txBody>
      </p:sp>
    </p:spTree>
    <p:extLst>
      <p:ext uri="{BB962C8B-B14F-4D97-AF65-F5344CB8AC3E}">
        <p14:creationId xmlns:p14="http://schemas.microsoft.com/office/powerpoint/2010/main" val="32028909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pPr algn="ctr"/>
            <a:r>
              <a:rPr lang="en-US" sz="3200" b="1" dirty="0" smtClean="0"/>
              <a:t>Conducting the Audit</a:t>
            </a:r>
            <a:br>
              <a:rPr lang="en-US" sz="3200" b="1" dirty="0" smtClean="0"/>
            </a:br>
            <a:r>
              <a:rPr lang="en-US" sz="2000" b="1" dirty="0"/>
              <a:t>T</a:t>
            </a:r>
            <a:r>
              <a:rPr lang="en-US" sz="2000" b="1" dirty="0" smtClean="0"/>
              <a:t>aking Notes</a:t>
            </a:r>
            <a:endParaRPr lang="en-US" sz="2000" b="1" dirty="0"/>
          </a:p>
        </p:txBody>
      </p:sp>
      <p:sp>
        <p:nvSpPr>
          <p:cNvPr id="9" name="Content Placeholder 8"/>
          <p:cNvSpPr>
            <a:spLocks noGrp="1"/>
          </p:cNvSpPr>
          <p:nvPr>
            <p:ph idx="1"/>
          </p:nvPr>
        </p:nvSpPr>
        <p:spPr>
          <a:xfrm>
            <a:off x="457200" y="1295400"/>
            <a:ext cx="7620000" cy="5105400"/>
          </a:xfrm>
        </p:spPr>
        <p:txBody>
          <a:bodyPr>
            <a:noAutofit/>
          </a:bodyPr>
          <a:lstStyle/>
          <a:p>
            <a:pPr>
              <a:lnSpc>
                <a:spcPct val="90000"/>
              </a:lnSpc>
              <a:spcAft>
                <a:spcPct val="25000"/>
              </a:spcAft>
            </a:pPr>
            <a:r>
              <a:rPr lang="en-US" sz="2800" dirty="0" smtClean="0"/>
              <a:t>Keep </a:t>
            </a:r>
            <a:r>
              <a:rPr lang="en-US" sz="2800" dirty="0"/>
              <a:t>good enough notes to reconstruct the audit findings - both good and </a:t>
            </a:r>
            <a:r>
              <a:rPr lang="en-US" sz="2800" dirty="0" smtClean="0"/>
              <a:t>bad</a:t>
            </a:r>
            <a:endParaRPr lang="en-US" sz="2800" dirty="0"/>
          </a:p>
          <a:p>
            <a:pPr>
              <a:lnSpc>
                <a:spcPct val="90000"/>
              </a:lnSpc>
              <a:spcAft>
                <a:spcPct val="25000"/>
              </a:spcAft>
            </a:pPr>
            <a:r>
              <a:rPr lang="en-US" sz="2800" dirty="0"/>
              <a:t>Keep legible </a:t>
            </a:r>
            <a:r>
              <a:rPr lang="en-US" sz="2800" dirty="0" smtClean="0"/>
              <a:t>notes</a:t>
            </a:r>
            <a:endParaRPr lang="en-US" sz="2800" dirty="0"/>
          </a:p>
          <a:p>
            <a:pPr>
              <a:spcAft>
                <a:spcPct val="25000"/>
              </a:spcAft>
            </a:pPr>
            <a:r>
              <a:rPr lang="en-US" sz="2800" dirty="0" smtClean="0"/>
              <a:t>Include-</a:t>
            </a:r>
          </a:p>
          <a:p>
            <a:pPr lvl="1">
              <a:spcAft>
                <a:spcPct val="25000"/>
              </a:spcAft>
            </a:pPr>
            <a:r>
              <a:rPr lang="en-US" sz="2800" dirty="0"/>
              <a:t>Visual observations</a:t>
            </a:r>
          </a:p>
          <a:p>
            <a:pPr lvl="1">
              <a:spcAft>
                <a:spcPct val="25000"/>
              </a:spcAft>
            </a:pPr>
            <a:r>
              <a:rPr lang="en-US" sz="2800" dirty="0"/>
              <a:t>Verbal information </a:t>
            </a:r>
            <a:r>
              <a:rPr lang="en-US" sz="2800" dirty="0" smtClean="0"/>
              <a:t>received and validate with second source</a:t>
            </a:r>
            <a:endParaRPr lang="en-US" sz="2800" dirty="0"/>
          </a:p>
          <a:p>
            <a:pPr lvl="1">
              <a:spcAft>
                <a:spcPct val="25000"/>
              </a:spcAft>
            </a:pPr>
            <a:r>
              <a:rPr lang="en-US" sz="2800" dirty="0"/>
              <a:t>Record reference information</a:t>
            </a:r>
          </a:p>
          <a:p>
            <a:pPr lvl="1">
              <a:spcAft>
                <a:spcPct val="25000"/>
              </a:spcAft>
            </a:pPr>
            <a:r>
              <a:rPr lang="en-US" sz="2800" dirty="0"/>
              <a:t>Factual, specific instances</a:t>
            </a:r>
          </a:p>
          <a:p>
            <a:pPr lvl="1">
              <a:spcAft>
                <a:spcPct val="25000"/>
              </a:spcAft>
            </a:pPr>
            <a:r>
              <a:rPr lang="en-US" sz="2800" dirty="0"/>
              <a:t>Record number of </a:t>
            </a:r>
            <a:r>
              <a:rPr lang="en-US" sz="2800" dirty="0" smtClean="0"/>
              <a:t>observations</a:t>
            </a:r>
            <a:endParaRPr lang="en-US" sz="2800" dirty="0"/>
          </a:p>
        </p:txBody>
      </p:sp>
    </p:spTree>
    <p:extLst>
      <p:ext uri="{BB962C8B-B14F-4D97-AF65-F5344CB8AC3E}">
        <p14:creationId xmlns:p14="http://schemas.microsoft.com/office/powerpoint/2010/main" val="363186133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smtClean="0"/>
              <a:t>Activity 2 </a:t>
            </a:r>
            <a:endParaRPr lang="en-US" sz="3200" b="1" dirty="0"/>
          </a:p>
        </p:txBody>
      </p:sp>
      <p:sp>
        <p:nvSpPr>
          <p:cNvPr id="3" name="Content Placeholder 2"/>
          <p:cNvSpPr>
            <a:spLocks noGrp="1"/>
          </p:cNvSpPr>
          <p:nvPr>
            <p:ph idx="1"/>
          </p:nvPr>
        </p:nvSpPr>
        <p:spPr/>
        <p:txBody>
          <a:bodyPr>
            <a:normAutofit/>
          </a:bodyPr>
          <a:lstStyle/>
          <a:p>
            <a:r>
              <a:rPr lang="en-US" sz="2800" dirty="0" smtClean="0"/>
              <a:t>Review Advisory Board Minutes</a:t>
            </a:r>
            <a:endParaRPr lang="en-US" sz="2800" dirty="0"/>
          </a:p>
        </p:txBody>
      </p:sp>
    </p:spTree>
    <p:extLst>
      <p:ext uri="{BB962C8B-B14F-4D97-AF65-F5344CB8AC3E}">
        <p14:creationId xmlns:p14="http://schemas.microsoft.com/office/powerpoint/2010/main" val="33167932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pPr algn="ctr"/>
            <a:r>
              <a:rPr lang="en-US" sz="3200" b="1" dirty="0" smtClean="0"/>
              <a:t>Conducting the Audit</a:t>
            </a:r>
            <a:br>
              <a:rPr lang="en-US" sz="3200" b="1" dirty="0" smtClean="0"/>
            </a:br>
            <a:r>
              <a:rPr lang="en-US" sz="2000" b="1" dirty="0" smtClean="0"/>
              <a:t>Auditing Techniques</a:t>
            </a:r>
            <a:endParaRPr lang="en-US" sz="2000" b="1" dirty="0"/>
          </a:p>
        </p:txBody>
      </p:sp>
      <p:sp>
        <p:nvSpPr>
          <p:cNvPr id="9" name="Content Placeholder 8"/>
          <p:cNvSpPr>
            <a:spLocks noGrp="1"/>
          </p:cNvSpPr>
          <p:nvPr>
            <p:ph idx="1"/>
          </p:nvPr>
        </p:nvSpPr>
        <p:spPr/>
        <p:txBody>
          <a:bodyPr>
            <a:noAutofit/>
          </a:bodyPr>
          <a:lstStyle/>
          <a:p>
            <a:pPr>
              <a:lnSpc>
                <a:spcPct val="90000"/>
              </a:lnSpc>
              <a:spcAft>
                <a:spcPct val="25000"/>
              </a:spcAft>
            </a:pPr>
            <a:r>
              <a:rPr lang="en-US" sz="2800" dirty="0" smtClean="0"/>
              <a:t>Ask </a:t>
            </a:r>
            <a:r>
              <a:rPr lang="en-US" sz="2800" dirty="0"/>
              <a:t>open-ended questions</a:t>
            </a:r>
          </a:p>
          <a:p>
            <a:pPr>
              <a:lnSpc>
                <a:spcPct val="90000"/>
              </a:lnSpc>
              <a:spcAft>
                <a:spcPct val="25000"/>
              </a:spcAft>
            </a:pPr>
            <a:r>
              <a:rPr lang="en-US" sz="2800" dirty="0"/>
              <a:t>Listen!!!</a:t>
            </a:r>
          </a:p>
          <a:p>
            <a:pPr>
              <a:lnSpc>
                <a:spcPct val="90000"/>
              </a:lnSpc>
              <a:spcAft>
                <a:spcPct val="25000"/>
              </a:spcAft>
            </a:pPr>
            <a:r>
              <a:rPr lang="en-US" sz="2800" dirty="0"/>
              <a:t>Verify any findings at the source</a:t>
            </a:r>
          </a:p>
          <a:p>
            <a:pPr>
              <a:lnSpc>
                <a:spcPct val="90000"/>
              </a:lnSpc>
              <a:spcAft>
                <a:spcPct val="25000"/>
              </a:spcAft>
            </a:pPr>
            <a:r>
              <a:rPr lang="en-US" sz="2800" dirty="0"/>
              <a:t>Include questions - Who?  What?  Why?  Where?  When?  How?</a:t>
            </a:r>
          </a:p>
          <a:p>
            <a:pPr>
              <a:lnSpc>
                <a:spcPct val="90000"/>
              </a:lnSpc>
              <a:spcAft>
                <a:spcPct val="25000"/>
              </a:spcAft>
            </a:pPr>
            <a:r>
              <a:rPr lang="en-US" sz="2800" dirty="0"/>
              <a:t>Then say </a:t>
            </a:r>
            <a:r>
              <a:rPr lang="en-US" sz="2800" dirty="0" smtClean="0"/>
              <a:t>“SHOW </a:t>
            </a:r>
            <a:r>
              <a:rPr lang="en-US" sz="2800" dirty="0"/>
              <a:t>ME</a:t>
            </a:r>
            <a:r>
              <a:rPr lang="en-US" sz="2800" dirty="0" smtClean="0"/>
              <a:t>!”</a:t>
            </a:r>
            <a:endParaRPr lang="en-US" sz="2800" dirty="0"/>
          </a:p>
          <a:p>
            <a:pPr>
              <a:lnSpc>
                <a:spcPct val="90000"/>
              </a:lnSpc>
              <a:spcAft>
                <a:spcPct val="25000"/>
              </a:spcAft>
            </a:pPr>
            <a:r>
              <a:rPr lang="en-US" sz="2800" dirty="0"/>
              <a:t>Look at </a:t>
            </a:r>
            <a:r>
              <a:rPr lang="en-US" sz="2800" dirty="0" smtClean="0"/>
              <a:t>records </a:t>
            </a:r>
            <a:r>
              <a:rPr lang="en-US" sz="2800" dirty="0"/>
              <a:t>of </a:t>
            </a:r>
            <a:r>
              <a:rPr lang="en-US" sz="2800" dirty="0" smtClean="0"/>
              <a:t>activities and results </a:t>
            </a:r>
            <a:r>
              <a:rPr lang="en-US" sz="2800" dirty="0"/>
              <a:t>of </a:t>
            </a:r>
            <a:r>
              <a:rPr lang="en-US" sz="2800" dirty="0" smtClean="0"/>
              <a:t>activities</a:t>
            </a:r>
            <a:endParaRPr lang="en-US" sz="2800" dirty="0"/>
          </a:p>
          <a:p>
            <a:pPr>
              <a:lnSpc>
                <a:spcPct val="90000"/>
              </a:lnSpc>
              <a:spcAft>
                <a:spcPct val="25000"/>
              </a:spcAft>
            </a:pPr>
            <a:r>
              <a:rPr lang="en-US" sz="2800" dirty="0"/>
              <a:t>Look for </a:t>
            </a:r>
            <a:r>
              <a:rPr lang="en-US" sz="2800" dirty="0" smtClean="0"/>
              <a:t>status</a:t>
            </a:r>
            <a:r>
              <a:rPr lang="en-US" sz="2800" dirty="0"/>
              <a:t>, </a:t>
            </a:r>
            <a:r>
              <a:rPr lang="en-US" sz="2800" dirty="0" smtClean="0"/>
              <a:t>completeness</a:t>
            </a:r>
            <a:r>
              <a:rPr lang="en-US" sz="2800" dirty="0"/>
              <a:t>, </a:t>
            </a:r>
            <a:r>
              <a:rPr lang="en-US" sz="2800" dirty="0" smtClean="0"/>
              <a:t>responsibility</a:t>
            </a:r>
            <a:r>
              <a:rPr lang="en-US" sz="2800" dirty="0"/>
              <a:t>, </a:t>
            </a:r>
            <a:r>
              <a:rPr lang="en-US" sz="2800" dirty="0" smtClean="0"/>
              <a:t>authority</a:t>
            </a:r>
            <a:r>
              <a:rPr lang="en-US" sz="2800" dirty="0"/>
              <a:t>, </a:t>
            </a:r>
            <a:r>
              <a:rPr lang="en-US" sz="2800" dirty="0" smtClean="0"/>
              <a:t>consistency and adequacy</a:t>
            </a:r>
            <a:endParaRPr lang="en-US" sz="2800" dirty="0"/>
          </a:p>
        </p:txBody>
      </p:sp>
    </p:spTree>
    <p:extLst>
      <p:ext uri="{BB962C8B-B14F-4D97-AF65-F5344CB8AC3E}">
        <p14:creationId xmlns:p14="http://schemas.microsoft.com/office/powerpoint/2010/main" val="177973300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pPr algn="ctr"/>
            <a:r>
              <a:rPr lang="en-US" sz="3200" b="1" dirty="0" smtClean="0"/>
              <a:t>Conducting the Audit</a:t>
            </a:r>
            <a:br>
              <a:rPr lang="en-US" sz="3200" b="1" dirty="0" smtClean="0"/>
            </a:br>
            <a:r>
              <a:rPr lang="en-US" sz="2000" b="1" dirty="0" smtClean="0"/>
              <a:t>Judging Non-Conformances</a:t>
            </a:r>
            <a:endParaRPr lang="en-US" sz="2000" b="1" dirty="0"/>
          </a:p>
        </p:txBody>
      </p:sp>
      <p:sp>
        <p:nvSpPr>
          <p:cNvPr id="9" name="Content Placeholder 8"/>
          <p:cNvSpPr>
            <a:spLocks noGrp="1"/>
          </p:cNvSpPr>
          <p:nvPr>
            <p:ph idx="1"/>
          </p:nvPr>
        </p:nvSpPr>
        <p:spPr/>
        <p:txBody>
          <a:bodyPr>
            <a:normAutofit/>
          </a:bodyPr>
          <a:lstStyle/>
          <a:p>
            <a:pPr>
              <a:spcAft>
                <a:spcPct val="25000"/>
              </a:spcAft>
            </a:pPr>
            <a:r>
              <a:rPr lang="en-US" sz="2800" dirty="0" smtClean="0"/>
              <a:t>Finding </a:t>
            </a:r>
            <a:r>
              <a:rPr lang="en-US" sz="2800" dirty="0"/>
              <a:t>a difference </a:t>
            </a:r>
            <a:r>
              <a:rPr lang="en-US" sz="2800" dirty="0" smtClean="0"/>
              <a:t>against NAPTA:</a:t>
            </a:r>
            <a:endParaRPr lang="en-US" sz="2800" dirty="0"/>
          </a:p>
          <a:p>
            <a:pPr lvl="1">
              <a:lnSpc>
                <a:spcPct val="90000"/>
              </a:lnSpc>
              <a:spcAft>
                <a:spcPct val="25000"/>
              </a:spcAft>
            </a:pPr>
            <a:r>
              <a:rPr lang="en-US" sz="2800" dirty="0" smtClean="0"/>
              <a:t>Teaching objectives </a:t>
            </a:r>
          </a:p>
          <a:p>
            <a:pPr lvl="1">
              <a:lnSpc>
                <a:spcPct val="90000"/>
              </a:lnSpc>
              <a:spcAft>
                <a:spcPct val="25000"/>
              </a:spcAft>
            </a:pPr>
            <a:r>
              <a:rPr lang="en-US" sz="2800" dirty="0" smtClean="0"/>
              <a:t>Learning outcomes</a:t>
            </a:r>
            <a:endParaRPr lang="en-US" sz="2800" dirty="0"/>
          </a:p>
          <a:p>
            <a:pPr lvl="1">
              <a:lnSpc>
                <a:spcPct val="90000"/>
              </a:lnSpc>
              <a:spcAft>
                <a:spcPct val="25000"/>
              </a:spcAft>
            </a:pPr>
            <a:r>
              <a:rPr lang="en-US" sz="2800" dirty="0" smtClean="0"/>
              <a:t>Course content</a:t>
            </a:r>
            <a:endParaRPr lang="en-US" sz="2800" dirty="0"/>
          </a:p>
          <a:p>
            <a:pPr lvl="1">
              <a:lnSpc>
                <a:spcPct val="90000"/>
              </a:lnSpc>
              <a:spcAft>
                <a:spcPct val="25000"/>
              </a:spcAft>
            </a:pPr>
            <a:r>
              <a:rPr lang="en-US" sz="2800" dirty="0" smtClean="0"/>
              <a:t>Standards</a:t>
            </a:r>
          </a:p>
          <a:p>
            <a:pPr marL="342900" lvl="1">
              <a:lnSpc>
                <a:spcPct val="90000"/>
              </a:lnSpc>
              <a:spcAft>
                <a:spcPct val="25000"/>
              </a:spcAft>
              <a:buClr>
                <a:schemeClr val="accent1"/>
              </a:buClr>
            </a:pPr>
            <a:r>
              <a:rPr lang="en-US" sz="2800" dirty="0"/>
              <a:t>Always check for significance to </a:t>
            </a:r>
            <a:r>
              <a:rPr lang="en-US" sz="2800" dirty="0" smtClean="0"/>
              <a:t>the criteria!</a:t>
            </a:r>
          </a:p>
          <a:p>
            <a:pPr marL="342900" lvl="1">
              <a:lnSpc>
                <a:spcPct val="90000"/>
              </a:lnSpc>
              <a:spcAft>
                <a:spcPct val="25000"/>
              </a:spcAft>
              <a:buClr>
                <a:schemeClr val="accent1"/>
              </a:buClr>
            </a:pPr>
            <a:r>
              <a:rPr lang="en-US" sz="2800" dirty="0" smtClean="0"/>
              <a:t>Be prepared to access the criteria on the NAPTA website if differences are found.</a:t>
            </a:r>
            <a:endParaRPr lang="en-US" sz="2800" dirty="0"/>
          </a:p>
        </p:txBody>
      </p:sp>
    </p:spTree>
    <p:extLst>
      <p:ext uri="{BB962C8B-B14F-4D97-AF65-F5344CB8AC3E}">
        <p14:creationId xmlns:p14="http://schemas.microsoft.com/office/powerpoint/2010/main" val="74604172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smtClean="0"/>
              <a:t>Activity 3</a:t>
            </a:r>
            <a:endParaRPr lang="en-US" sz="3200" b="1" dirty="0"/>
          </a:p>
        </p:txBody>
      </p:sp>
      <p:sp>
        <p:nvSpPr>
          <p:cNvPr id="3" name="Content Placeholder 2"/>
          <p:cNvSpPr>
            <a:spLocks noGrp="1"/>
          </p:cNvSpPr>
          <p:nvPr>
            <p:ph idx="1"/>
          </p:nvPr>
        </p:nvSpPr>
        <p:spPr/>
        <p:txBody>
          <a:bodyPr>
            <a:normAutofit/>
          </a:bodyPr>
          <a:lstStyle/>
          <a:p>
            <a:r>
              <a:rPr lang="en-US" sz="2800" dirty="0" smtClean="0"/>
              <a:t>Interviews</a:t>
            </a:r>
          </a:p>
          <a:p>
            <a:pPr lvl="1"/>
            <a:r>
              <a:rPr lang="en-US" sz="2800" dirty="0" smtClean="0"/>
              <a:t>Student (Section 7)</a:t>
            </a:r>
          </a:p>
          <a:p>
            <a:pPr lvl="1"/>
            <a:r>
              <a:rPr lang="en-US" sz="2800" dirty="0" smtClean="0"/>
              <a:t>Industry (Section 9)</a:t>
            </a:r>
            <a:endParaRPr lang="en-US" sz="2800" dirty="0"/>
          </a:p>
        </p:txBody>
      </p:sp>
    </p:spTree>
    <p:extLst>
      <p:ext uri="{BB962C8B-B14F-4D97-AF65-F5344CB8AC3E}">
        <p14:creationId xmlns:p14="http://schemas.microsoft.com/office/powerpoint/2010/main" val="18766440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pPr algn="ctr"/>
            <a:r>
              <a:rPr lang="en-US" sz="3200" b="1" dirty="0" smtClean="0"/>
              <a:t>Conducting the Audit</a:t>
            </a:r>
            <a:br>
              <a:rPr lang="en-US" sz="3200" b="1" dirty="0" smtClean="0"/>
            </a:br>
            <a:r>
              <a:rPr lang="en-US" sz="2000" b="1" dirty="0" smtClean="0"/>
              <a:t>Recording Non-Conformances</a:t>
            </a:r>
            <a:endParaRPr lang="en-US" sz="2000" b="1" dirty="0"/>
          </a:p>
        </p:txBody>
      </p:sp>
      <p:sp>
        <p:nvSpPr>
          <p:cNvPr id="9" name="Content Placeholder 8"/>
          <p:cNvSpPr>
            <a:spLocks noGrp="1"/>
          </p:cNvSpPr>
          <p:nvPr>
            <p:ph idx="1"/>
          </p:nvPr>
        </p:nvSpPr>
        <p:spPr/>
        <p:txBody>
          <a:bodyPr>
            <a:normAutofit/>
          </a:bodyPr>
          <a:lstStyle/>
          <a:p>
            <a:pPr>
              <a:spcAft>
                <a:spcPct val="25000"/>
              </a:spcAft>
            </a:pPr>
            <a:r>
              <a:rPr lang="en-US" sz="2800" dirty="0" smtClean="0"/>
              <a:t>Record </a:t>
            </a:r>
            <a:r>
              <a:rPr lang="en-US" sz="2800" dirty="0"/>
              <a:t>factual </a:t>
            </a:r>
            <a:r>
              <a:rPr lang="en-US" sz="2800" dirty="0" smtClean="0"/>
              <a:t>observations</a:t>
            </a:r>
            <a:endParaRPr lang="en-US" sz="2800" dirty="0"/>
          </a:p>
          <a:p>
            <a:pPr>
              <a:spcAft>
                <a:spcPct val="25000"/>
              </a:spcAft>
            </a:pPr>
            <a:r>
              <a:rPr lang="en-US" sz="2800" dirty="0"/>
              <a:t>Established criteria (or standard</a:t>
            </a:r>
            <a:r>
              <a:rPr lang="en-US" sz="2800" dirty="0" smtClean="0"/>
              <a:t>)</a:t>
            </a:r>
            <a:endParaRPr lang="en-US" sz="2800" dirty="0"/>
          </a:p>
          <a:p>
            <a:pPr>
              <a:spcAft>
                <a:spcPct val="25000"/>
              </a:spcAft>
            </a:pPr>
            <a:r>
              <a:rPr lang="en-US" sz="2800" dirty="0"/>
              <a:t>Identify </a:t>
            </a:r>
            <a:r>
              <a:rPr lang="en-US" sz="2800" dirty="0" smtClean="0"/>
              <a:t>location</a:t>
            </a:r>
            <a:endParaRPr lang="en-US" sz="2800" dirty="0"/>
          </a:p>
          <a:p>
            <a:pPr>
              <a:spcAft>
                <a:spcPct val="25000"/>
              </a:spcAft>
            </a:pPr>
            <a:r>
              <a:rPr lang="en-US" sz="2800" dirty="0"/>
              <a:t>Identify person(s) by position </a:t>
            </a:r>
            <a:r>
              <a:rPr lang="en-US" sz="2800" dirty="0" smtClean="0"/>
              <a:t>only</a:t>
            </a:r>
            <a:endParaRPr lang="en-US" sz="2800" dirty="0"/>
          </a:p>
          <a:p>
            <a:pPr>
              <a:spcAft>
                <a:spcPct val="25000"/>
              </a:spcAft>
            </a:pPr>
            <a:r>
              <a:rPr lang="en-US" sz="2800" dirty="0"/>
              <a:t>Types of non-conformance</a:t>
            </a:r>
            <a:r>
              <a:rPr lang="en-US" sz="2800" dirty="0" smtClean="0"/>
              <a:t>:</a:t>
            </a:r>
          </a:p>
          <a:p>
            <a:pPr lvl="1">
              <a:spcAft>
                <a:spcPct val="25000"/>
              </a:spcAft>
            </a:pPr>
            <a:r>
              <a:rPr lang="en-US" sz="2800" dirty="0" smtClean="0"/>
              <a:t>Documentation </a:t>
            </a:r>
          </a:p>
          <a:p>
            <a:pPr lvl="1">
              <a:spcAft>
                <a:spcPct val="25000"/>
              </a:spcAft>
            </a:pPr>
            <a:r>
              <a:rPr lang="en-US" sz="2800" dirty="0" smtClean="0"/>
              <a:t>Ineffective actions</a:t>
            </a:r>
            <a:endParaRPr lang="en-US" sz="2800" dirty="0"/>
          </a:p>
        </p:txBody>
      </p:sp>
    </p:spTree>
    <p:extLst>
      <p:ext uri="{BB962C8B-B14F-4D97-AF65-F5344CB8AC3E}">
        <p14:creationId xmlns:p14="http://schemas.microsoft.com/office/powerpoint/2010/main" val="404932660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b="1" dirty="0" smtClean="0"/>
              <a:t>Conducting the Audit</a:t>
            </a:r>
            <a:r>
              <a:rPr lang="en-US" dirty="0" smtClean="0"/>
              <a:t/>
            </a:r>
            <a:br>
              <a:rPr lang="en-US" dirty="0" smtClean="0"/>
            </a:br>
            <a:r>
              <a:rPr lang="en-US" sz="2000" dirty="0" smtClean="0"/>
              <a:t>Assisting </a:t>
            </a:r>
            <a:endParaRPr lang="en-US" dirty="0"/>
          </a:p>
        </p:txBody>
      </p:sp>
      <p:sp>
        <p:nvSpPr>
          <p:cNvPr id="3" name="Content Placeholder 2"/>
          <p:cNvSpPr>
            <a:spLocks noGrp="1"/>
          </p:cNvSpPr>
          <p:nvPr>
            <p:ph idx="1"/>
          </p:nvPr>
        </p:nvSpPr>
        <p:spPr/>
        <p:txBody>
          <a:bodyPr>
            <a:normAutofit lnSpcReduction="10000"/>
          </a:bodyPr>
          <a:lstStyle/>
          <a:p>
            <a:r>
              <a:rPr lang="en-US" sz="2800" dirty="0" smtClean="0"/>
              <a:t>Look for positive findings in each area – what does the school do well</a:t>
            </a:r>
          </a:p>
          <a:p>
            <a:r>
              <a:rPr lang="en-US" sz="2800" dirty="0" smtClean="0"/>
              <a:t>If </a:t>
            </a:r>
            <a:r>
              <a:rPr lang="en-US" sz="2800" dirty="0"/>
              <a:t>the school does something unique or that is a practice that other schools could benefit from, make a notation that this could be a best practice for the school to share</a:t>
            </a:r>
          </a:p>
          <a:p>
            <a:r>
              <a:rPr lang="en-US" sz="2800" dirty="0"/>
              <a:t>Is there something the industry or educators </a:t>
            </a:r>
            <a:r>
              <a:rPr lang="en-US" sz="2800" dirty="0" smtClean="0"/>
              <a:t>are aware of that </a:t>
            </a:r>
            <a:r>
              <a:rPr lang="en-US" sz="2800" dirty="0"/>
              <a:t>reporting this as </a:t>
            </a:r>
            <a:r>
              <a:rPr lang="en-US" sz="2800" dirty="0" smtClean="0"/>
              <a:t>an opportunity for improvement </a:t>
            </a:r>
            <a:r>
              <a:rPr lang="en-US" sz="2800" dirty="0"/>
              <a:t>finding would help them to obtain funding for program needs / </a:t>
            </a:r>
            <a:r>
              <a:rPr lang="en-US" sz="2800" dirty="0" smtClean="0"/>
              <a:t>improvement that the auditor agrees is an issue</a:t>
            </a:r>
          </a:p>
          <a:p>
            <a:endParaRPr lang="en-US" sz="2400" dirty="0"/>
          </a:p>
        </p:txBody>
      </p:sp>
    </p:spTree>
    <p:extLst>
      <p:ext uri="{BB962C8B-B14F-4D97-AF65-F5344CB8AC3E}">
        <p14:creationId xmlns:p14="http://schemas.microsoft.com/office/powerpoint/2010/main" val="30823890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smtClean="0"/>
              <a:t>Activity 4</a:t>
            </a:r>
            <a:endParaRPr lang="en-US" sz="3200" b="1" dirty="0"/>
          </a:p>
        </p:txBody>
      </p:sp>
      <p:sp>
        <p:nvSpPr>
          <p:cNvPr id="3" name="Content Placeholder 2"/>
          <p:cNvSpPr>
            <a:spLocks noGrp="1"/>
          </p:cNvSpPr>
          <p:nvPr>
            <p:ph idx="1"/>
          </p:nvPr>
        </p:nvSpPr>
        <p:spPr/>
        <p:txBody>
          <a:bodyPr>
            <a:normAutofit/>
          </a:bodyPr>
          <a:lstStyle/>
          <a:p>
            <a:r>
              <a:rPr lang="en-US" sz="2800" dirty="0" smtClean="0"/>
              <a:t>Test Reviews</a:t>
            </a:r>
            <a:endParaRPr lang="en-US" sz="2800" dirty="0"/>
          </a:p>
        </p:txBody>
      </p:sp>
    </p:spTree>
    <p:extLst>
      <p:ext uri="{BB962C8B-B14F-4D97-AF65-F5344CB8AC3E}">
        <p14:creationId xmlns:p14="http://schemas.microsoft.com/office/powerpoint/2010/main" val="2728865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pPr algn="ctr"/>
            <a:r>
              <a:rPr lang="en-US" sz="3200" b="1" dirty="0" smtClean="0"/>
              <a:t>Evaluating the Results</a:t>
            </a:r>
            <a:endParaRPr lang="en-US" sz="3200" b="1" dirty="0"/>
          </a:p>
        </p:txBody>
      </p:sp>
      <p:sp>
        <p:nvSpPr>
          <p:cNvPr id="9" name="Content Placeholder 8"/>
          <p:cNvSpPr>
            <a:spLocks noGrp="1"/>
          </p:cNvSpPr>
          <p:nvPr>
            <p:ph idx="1"/>
          </p:nvPr>
        </p:nvSpPr>
        <p:spPr/>
        <p:txBody>
          <a:bodyPr>
            <a:noAutofit/>
          </a:bodyPr>
          <a:lstStyle/>
          <a:p>
            <a:pPr>
              <a:spcAft>
                <a:spcPct val="25000"/>
              </a:spcAft>
            </a:pPr>
            <a:r>
              <a:rPr lang="en-US" sz="2800" dirty="0"/>
              <a:t>A finding is a conclusion reached based on the observations made relating to comparison of practices, procedures, policies, and </a:t>
            </a:r>
            <a:r>
              <a:rPr lang="en-US" sz="2800" dirty="0" smtClean="0"/>
              <a:t>records</a:t>
            </a:r>
            <a:endParaRPr lang="en-US" sz="2800" dirty="0"/>
          </a:p>
          <a:p>
            <a:pPr>
              <a:spcAft>
                <a:spcPct val="25000"/>
              </a:spcAft>
            </a:pPr>
            <a:r>
              <a:rPr lang="en-US" sz="2800" dirty="0" smtClean="0"/>
              <a:t>In </a:t>
            </a:r>
            <a:r>
              <a:rPr lang="en-US" sz="2800" dirty="0"/>
              <a:t>theory, both good and bad conclusions are </a:t>
            </a:r>
            <a:r>
              <a:rPr lang="en-US" sz="2800" dirty="0" smtClean="0"/>
              <a:t>findings</a:t>
            </a:r>
            <a:endParaRPr lang="en-US" sz="2800" dirty="0"/>
          </a:p>
          <a:p>
            <a:pPr>
              <a:spcAft>
                <a:spcPct val="25000"/>
              </a:spcAft>
            </a:pPr>
            <a:r>
              <a:rPr lang="en-US" sz="2800" dirty="0"/>
              <a:t>Historically </a:t>
            </a:r>
            <a:r>
              <a:rPr lang="en-US" sz="2800" dirty="0" smtClean="0"/>
              <a:t>findings are </a:t>
            </a:r>
            <a:r>
              <a:rPr lang="en-US" sz="2800" dirty="0"/>
              <a:t>referred to </a:t>
            </a:r>
            <a:r>
              <a:rPr lang="en-US" sz="2800" dirty="0" smtClean="0"/>
              <a:t>as program positives or areas of improvement, or recommendations</a:t>
            </a:r>
            <a:endParaRPr lang="en-US" sz="2800" dirty="0"/>
          </a:p>
        </p:txBody>
      </p:sp>
    </p:spTree>
    <p:extLst>
      <p:ext uri="{BB962C8B-B14F-4D97-AF65-F5344CB8AC3E}">
        <p14:creationId xmlns:p14="http://schemas.microsoft.com/office/powerpoint/2010/main" val="197186155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620000" cy="1143000"/>
          </a:xfrm>
        </p:spPr>
        <p:txBody>
          <a:bodyPr/>
          <a:lstStyle/>
          <a:p>
            <a:pPr algn="ctr"/>
            <a:r>
              <a:rPr lang="en-US" sz="3200" b="1" dirty="0"/>
              <a:t>Evaluating the </a:t>
            </a:r>
            <a:r>
              <a:rPr lang="en-US" sz="3200" b="1" dirty="0" smtClean="0"/>
              <a:t>Results . . . </a:t>
            </a:r>
            <a:endParaRPr lang="en-US" sz="3200" dirty="0"/>
          </a:p>
        </p:txBody>
      </p:sp>
      <p:sp>
        <p:nvSpPr>
          <p:cNvPr id="3" name="Content Placeholder 2"/>
          <p:cNvSpPr>
            <a:spLocks noGrp="1"/>
          </p:cNvSpPr>
          <p:nvPr>
            <p:ph idx="1"/>
          </p:nvPr>
        </p:nvSpPr>
        <p:spPr>
          <a:xfrm>
            <a:off x="533400" y="990600"/>
            <a:ext cx="7620000" cy="5257800"/>
          </a:xfrm>
        </p:spPr>
        <p:txBody>
          <a:bodyPr>
            <a:noAutofit/>
          </a:bodyPr>
          <a:lstStyle/>
          <a:p>
            <a:pPr>
              <a:spcAft>
                <a:spcPct val="25000"/>
              </a:spcAft>
            </a:pPr>
            <a:r>
              <a:rPr lang="en-US" sz="2800" dirty="0"/>
              <a:t>An assessment of the implementation &amp; the effectiveness of corrective action(s) taken from previous findings must be included in the evaluation of audit results and the formal audit report</a:t>
            </a:r>
          </a:p>
          <a:p>
            <a:r>
              <a:rPr lang="en-US" sz="2800" dirty="0" smtClean="0"/>
              <a:t>A </a:t>
            </a:r>
            <a:r>
              <a:rPr lang="en-US" sz="2800" dirty="0"/>
              <a:t>concern is a conclusion reached based on the observations made, which may be a minor deviation from the practices, policies or procedures or records that could result in a finding during a future audit if no consideration is given to the item. It may also be a suggestion from the audit team that may enhance the effectiveness of the program</a:t>
            </a:r>
            <a:r>
              <a:rPr lang="en-US" sz="2800" dirty="0" smtClean="0"/>
              <a:t>.</a:t>
            </a:r>
            <a:endParaRPr lang="en-US" sz="2800" dirty="0"/>
          </a:p>
        </p:txBody>
      </p:sp>
    </p:spTree>
    <p:extLst>
      <p:ext uri="{BB962C8B-B14F-4D97-AF65-F5344CB8AC3E}">
        <p14:creationId xmlns:p14="http://schemas.microsoft.com/office/powerpoint/2010/main" val="9572635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pPr algn="ctr"/>
            <a:r>
              <a:rPr lang="en-US" sz="3200" b="1" dirty="0" smtClean="0"/>
              <a:t>Evaluating the Results</a:t>
            </a:r>
            <a:br>
              <a:rPr lang="en-US" sz="3200" b="1" dirty="0" smtClean="0"/>
            </a:br>
            <a:r>
              <a:rPr lang="en-US" sz="2000" b="1" dirty="0" smtClean="0"/>
              <a:t>Closing Meeting</a:t>
            </a:r>
            <a:endParaRPr lang="en-US" sz="2000" b="1" dirty="0"/>
          </a:p>
        </p:txBody>
      </p:sp>
      <p:sp>
        <p:nvSpPr>
          <p:cNvPr id="9" name="Content Placeholder 8"/>
          <p:cNvSpPr>
            <a:spLocks noGrp="1"/>
          </p:cNvSpPr>
          <p:nvPr>
            <p:ph idx="1"/>
          </p:nvPr>
        </p:nvSpPr>
        <p:spPr>
          <a:xfrm>
            <a:off x="457200" y="1371600"/>
            <a:ext cx="7620000" cy="5029200"/>
          </a:xfrm>
        </p:spPr>
        <p:txBody>
          <a:bodyPr>
            <a:noAutofit/>
          </a:bodyPr>
          <a:lstStyle/>
          <a:p>
            <a:pPr>
              <a:spcAft>
                <a:spcPct val="25000"/>
              </a:spcAft>
            </a:pPr>
            <a:r>
              <a:rPr lang="en-US" sz="2800" dirty="0"/>
              <a:t>Summarize findings</a:t>
            </a:r>
          </a:p>
          <a:p>
            <a:pPr>
              <a:spcAft>
                <a:spcPct val="25000"/>
              </a:spcAft>
            </a:pPr>
            <a:r>
              <a:rPr lang="en-US" sz="2800" dirty="0"/>
              <a:t>Review and discuss how to proceed on </a:t>
            </a:r>
            <a:r>
              <a:rPr lang="en-US" sz="2800" dirty="0" smtClean="0"/>
              <a:t>opportunities for improvement</a:t>
            </a:r>
            <a:endParaRPr lang="en-US" sz="2800" dirty="0"/>
          </a:p>
          <a:p>
            <a:pPr>
              <a:spcAft>
                <a:spcPct val="25000"/>
              </a:spcAft>
            </a:pPr>
            <a:r>
              <a:rPr lang="en-US" sz="2800" dirty="0" smtClean="0"/>
              <a:t>Note that any corrective actions must have resolutions and timelines defined at the school’s </a:t>
            </a:r>
            <a:r>
              <a:rPr lang="en-US" sz="2800" u="sng" dirty="0" smtClean="0"/>
              <a:t>next</a:t>
            </a:r>
            <a:r>
              <a:rPr lang="en-US" sz="2800" dirty="0" smtClean="0"/>
              <a:t> advisory board once completed audit is received from NAPTA. </a:t>
            </a:r>
          </a:p>
          <a:p>
            <a:pPr>
              <a:spcAft>
                <a:spcPct val="25000"/>
              </a:spcAft>
            </a:pPr>
            <a:r>
              <a:rPr lang="en-US" sz="2800" dirty="0" smtClean="0"/>
              <a:t>Corrective actions must be documented and submitted to NAPTA.</a:t>
            </a:r>
            <a:endParaRPr lang="en-US" sz="2800" dirty="0"/>
          </a:p>
          <a:p>
            <a:pPr>
              <a:spcAft>
                <a:spcPct val="25000"/>
              </a:spcAft>
            </a:pPr>
            <a:r>
              <a:rPr lang="en-US" sz="2800" dirty="0"/>
              <a:t>Provide contact person for additional questions or </a:t>
            </a:r>
            <a:r>
              <a:rPr lang="en-US" sz="2800" dirty="0" smtClean="0"/>
              <a:t>follow-up</a:t>
            </a:r>
            <a:endParaRPr lang="en-US" sz="2800" dirty="0"/>
          </a:p>
        </p:txBody>
      </p:sp>
    </p:spTree>
    <p:extLst>
      <p:ext uri="{BB962C8B-B14F-4D97-AF65-F5344CB8AC3E}">
        <p14:creationId xmlns:p14="http://schemas.microsoft.com/office/powerpoint/2010/main" val="42754721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t>Activity</a:t>
            </a:r>
            <a:r>
              <a:rPr lang="en-US" sz="3200" dirty="0" smtClean="0"/>
              <a:t> </a:t>
            </a:r>
            <a:r>
              <a:rPr lang="en-US" sz="3200" b="1" dirty="0" smtClean="0"/>
              <a:t>5</a:t>
            </a:r>
            <a:endParaRPr lang="en-US" sz="3200" b="1" dirty="0"/>
          </a:p>
        </p:txBody>
      </p:sp>
      <p:sp>
        <p:nvSpPr>
          <p:cNvPr id="3" name="Content Placeholder 2"/>
          <p:cNvSpPr>
            <a:spLocks noGrp="1"/>
          </p:cNvSpPr>
          <p:nvPr>
            <p:ph idx="1"/>
          </p:nvPr>
        </p:nvSpPr>
        <p:spPr/>
        <p:txBody>
          <a:bodyPr>
            <a:normAutofit/>
          </a:bodyPr>
          <a:lstStyle/>
          <a:p>
            <a:r>
              <a:rPr lang="en-US" sz="2800" dirty="0" smtClean="0"/>
              <a:t>PTEC Program Coordinators and Instructors (Section 3)</a:t>
            </a:r>
          </a:p>
          <a:p>
            <a:r>
              <a:rPr lang="en-US" sz="2800" dirty="0" smtClean="0"/>
              <a:t>Program Assessments (Section 4)</a:t>
            </a:r>
            <a:endParaRPr lang="en-US" sz="2800" dirty="0"/>
          </a:p>
        </p:txBody>
      </p:sp>
    </p:spTree>
    <p:extLst>
      <p:ext uri="{BB962C8B-B14F-4D97-AF65-F5344CB8AC3E}">
        <p14:creationId xmlns:p14="http://schemas.microsoft.com/office/powerpoint/2010/main" val="20426044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pPr algn="ctr"/>
            <a:r>
              <a:rPr lang="en-US" sz="3200" b="1" dirty="0" smtClean="0"/>
              <a:t>Evaluating the Results</a:t>
            </a:r>
            <a:br>
              <a:rPr lang="en-US" sz="3200" b="1" dirty="0" smtClean="0"/>
            </a:br>
            <a:r>
              <a:rPr lang="en-US" sz="2000" b="1" dirty="0" smtClean="0"/>
              <a:t>The Audit Report</a:t>
            </a:r>
            <a:endParaRPr lang="en-US" sz="2000" b="1" dirty="0"/>
          </a:p>
        </p:txBody>
      </p:sp>
      <p:sp>
        <p:nvSpPr>
          <p:cNvPr id="9" name="Content Placeholder 8"/>
          <p:cNvSpPr>
            <a:spLocks noGrp="1"/>
          </p:cNvSpPr>
          <p:nvPr>
            <p:ph idx="1"/>
          </p:nvPr>
        </p:nvSpPr>
        <p:spPr/>
        <p:txBody>
          <a:bodyPr>
            <a:normAutofit/>
          </a:bodyPr>
          <a:lstStyle/>
          <a:p>
            <a:pPr>
              <a:spcAft>
                <a:spcPct val="25000"/>
              </a:spcAft>
            </a:pPr>
            <a:r>
              <a:rPr lang="en-US" sz="2800" dirty="0" smtClean="0"/>
              <a:t>Be </a:t>
            </a:r>
            <a:r>
              <a:rPr lang="en-US" sz="2800" dirty="0"/>
              <a:t>clear and concise, with no ambiguous statements</a:t>
            </a:r>
            <a:r>
              <a:rPr lang="en-US" sz="2800" dirty="0" smtClean="0"/>
              <a:t>!</a:t>
            </a:r>
          </a:p>
          <a:p>
            <a:pPr>
              <a:spcAft>
                <a:spcPct val="25000"/>
              </a:spcAft>
            </a:pPr>
            <a:r>
              <a:rPr lang="en-US" sz="2800" dirty="0" smtClean="0"/>
              <a:t>Discuss meaning differences of shall, should, can, could, may, might, etc.</a:t>
            </a:r>
            <a:br>
              <a:rPr lang="en-US" sz="2800" dirty="0" smtClean="0"/>
            </a:br>
            <a:r>
              <a:rPr lang="en-US" sz="2800" dirty="0" smtClean="0"/>
              <a:t/>
            </a:r>
            <a:br>
              <a:rPr lang="en-US" sz="2800" dirty="0" smtClean="0"/>
            </a:br>
            <a:r>
              <a:rPr lang="en-US" sz="2800" dirty="0"/>
              <a:t>“I know you believe you understand what you think I said, but I’m not sure you realize that what you heard is not what I meant</a:t>
            </a:r>
            <a:r>
              <a:rPr lang="en-US" sz="2800" dirty="0" smtClean="0"/>
              <a:t>.”</a:t>
            </a:r>
            <a:endParaRPr lang="en-US" sz="2800" dirty="0"/>
          </a:p>
        </p:txBody>
      </p:sp>
    </p:spTree>
    <p:extLst>
      <p:ext uri="{BB962C8B-B14F-4D97-AF65-F5344CB8AC3E}">
        <p14:creationId xmlns:p14="http://schemas.microsoft.com/office/powerpoint/2010/main" val="41151568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57200" y="152400"/>
            <a:ext cx="7620000" cy="1143000"/>
          </a:xfrm>
        </p:spPr>
        <p:txBody>
          <a:bodyPr/>
          <a:lstStyle/>
          <a:p>
            <a:pPr algn="ctr"/>
            <a:r>
              <a:rPr lang="en-US" sz="3200" b="1" dirty="0" smtClean="0"/>
              <a:t>Evaluating the Results</a:t>
            </a:r>
            <a:br>
              <a:rPr lang="en-US" sz="3200" b="1" dirty="0" smtClean="0"/>
            </a:br>
            <a:r>
              <a:rPr lang="en-US" sz="2000" b="1" dirty="0" smtClean="0"/>
              <a:t>Audit Report Content</a:t>
            </a:r>
            <a:endParaRPr lang="en-US" sz="2000" b="1" dirty="0"/>
          </a:p>
        </p:txBody>
      </p:sp>
      <p:sp>
        <p:nvSpPr>
          <p:cNvPr id="9" name="Content Placeholder 8"/>
          <p:cNvSpPr>
            <a:spLocks noGrp="1"/>
          </p:cNvSpPr>
          <p:nvPr>
            <p:ph idx="1"/>
          </p:nvPr>
        </p:nvSpPr>
        <p:spPr>
          <a:xfrm>
            <a:off x="457200" y="1219200"/>
            <a:ext cx="7620000" cy="5181600"/>
          </a:xfrm>
        </p:spPr>
        <p:txBody>
          <a:bodyPr>
            <a:noAutofit/>
          </a:bodyPr>
          <a:lstStyle/>
          <a:p>
            <a:pPr>
              <a:spcAft>
                <a:spcPct val="25000"/>
              </a:spcAft>
            </a:pPr>
            <a:r>
              <a:rPr lang="en-US" sz="2600" dirty="0" smtClean="0"/>
              <a:t>Date </a:t>
            </a:r>
            <a:r>
              <a:rPr lang="en-US" sz="2600" dirty="0"/>
              <a:t>of </a:t>
            </a:r>
            <a:r>
              <a:rPr lang="en-US" sz="2600" dirty="0" smtClean="0"/>
              <a:t>audit, name </a:t>
            </a:r>
            <a:r>
              <a:rPr lang="en-US" sz="2600" dirty="0"/>
              <a:t>of </a:t>
            </a:r>
            <a:r>
              <a:rPr lang="en-US" sz="2600" dirty="0" smtClean="0"/>
              <a:t>college </a:t>
            </a:r>
            <a:r>
              <a:rPr lang="en-US" sz="2600" dirty="0"/>
              <a:t>audited and the school’s official contact address for NAPTA letter of endorsement</a:t>
            </a:r>
          </a:p>
          <a:p>
            <a:pPr>
              <a:spcAft>
                <a:spcPct val="25000"/>
              </a:spcAft>
            </a:pPr>
            <a:r>
              <a:rPr lang="en-US" sz="2600" dirty="0"/>
              <a:t>Audit </a:t>
            </a:r>
            <a:r>
              <a:rPr lang="en-US" sz="2600" dirty="0" smtClean="0"/>
              <a:t>scope and audit </a:t>
            </a:r>
            <a:r>
              <a:rPr lang="en-US" sz="2600" dirty="0"/>
              <a:t>team </a:t>
            </a:r>
            <a:r>
              <a:rPr lang="en-US" sz="2600" dirty="0" smtClean="0"/>
              <a:t>members</a:t>
            </a:r>
          </a:p>
          <a:p>
            <a:pPr>
              <a:spcAft>
                <a:spcPct val="25000"/>
              </a:spcAft>
            </a:pPr>
            <a:r>
              <a:rPr lang="en-US" sz="2600" dirty="0" smtClean="0"/>
              <a:t>Findings:</a:t>
            </a:r>
            <a:endParaRPr lang="en-US" sz="2600" dirty="0"/>
          </a:p>
          <a:p>
            <a:pPr lvl="1">
              <a:spcAft>
                <a:spcPct val="25000"/>
              </a:spcAft>
            </a:pPr>
            <a:r>
              <a:rPr lang="en-US" sz="2600" dirty="0"/>
              <a:t>Assessment of implementation and effectiveness of corrective actions taken to resolve previous findings</a:t>
            </a:r>
          </a:p>
          <a:p>
            <a:pPr lvl="1">
              <a:spcAft>
                <a:spcPct val="25000"/>
              </a:spcAft>
            </a:pPr>
            <a:r>
              <a:rPr lang="en-US" sz="2600" dirty="0" smtClean="0"/>
              <a:t>Commendations – what does the school do a great job on</a:t>
            </a:r>
            <a:endParaRPr lang="en-US" sz="2600" dirty="0"/>
          </a:p>
          <a:p>
            <a:pPr lvl="1">
              <a:spcAft>
                <a:spcPct val="25000"/>
              </a:spcAft>
            </a:pPr>
            <a:r>
              <a:rPr lang="en-US" sz="2600" dirty="0" smtClean="0"/>
              <a:t>Noncompliance, concerns, </a:t>
            </a:r>
            <a:r>
              <a:rPr lang="en-US" sz="2600" dirty="0"/>
              <a:t>and opportunities for </a:t>
            </a:r>
            <a:r>
              <a:rPr lang="en-US" sz="2600" dirty="0" smtClean="0"/>
              <a:t>improvement</a:t>
            </a:r>
            <a:endParaRPr lang="en-US" sz="2600" dirty="0"/>
          </a:p>
        </p:txBody>
      </p:sp>
    </p:spTree>
    <p:extLst>
      <p:ext uri="{BB962C8B-B14F-4D97-AF65-F5344CB8AC3E}">
        <p14:creationId xmlns:p14="http://schemas.microsoft.com/office/powerpoint/2010/main" val="154260513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smtClean="0"/>
              <a:t>Activity 6</a:t>
            </a:r>
            <a:endParaRPr lang="en-US" sz="3200" b="1" dirty="0"/>
          </a:p>
        </p:txBody>
      </p:sp>
      <p:sp>
        <p:nvSpPr>
          <p:cNvPr id="3" name="Content Placeholder 2"/>
          <p:cNvSpPr>
            <a:spLocks noGrp="1"/>
          </p:cNvSpPr>
          <p:nvPr>
            <p:ph idx="1"/>
          </p:nvPr>
        </p:nvSpPr>
        <p:spPr/>
        <p:txBody>
          <a:bodyPr>
            <a:normAutofit/>
          </a:bodyPr>
          <a:lstStyle/>
          <a:p>
            <a:r>
              <a:rPr lang="en-US" sz="2800" dirty="0" smtClean="0"/>
              <a:t>NAPTA PTEC Curriculum and Requirements (Section 5)</a:t>
            </a:r>
          </a:p>
          <a:p>
            <a:r>
              <a:rPr lang="en-US" sz="2800" dirty="0" smtClean="0"/>
              <a:t>Teaching Aids / Resources (Section 6)</a:t>
            </a:r>
            <a:endParaRPr lang="en-US" sz="2800" dirty="0"/>
          </a:p>
        </p:txBody>
      </p:sp>
    </p:spTree>
    <p:extLst>
      <p:ext uri="{BB962C8B-B14F-4D97-AF65-F5344CB8AC3E}">
        <p14:creationId xmlns:p14="http://schemas.microsoft.com/office/powerpoint/2010/main" val="40006394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pPr algn="ctr"/>
            <a:r>
              <a:rPr lang="en-US" sz="3200" b="1" dirty="0" smtClean="0"/>
              <a:t>Evaluating the Results</a:t>
            </a:r>
            <a:br>
              <a:rPr lang="en-US" sz="3200" b="1" dirty="0" smtClean="0"/>
            </a:br>
            <a:r>
              <a:rPr lang="en-US" sz="2000" b="1" dirty="0" smtClean="0"/>
              <a:t>Leave out of Report</a:t>
            </a:r>
            <a:endParaRPr lang="en-US" sz="2000" b="1" dirty="0"/>
          </a:p>
        </p:txBody>
      </p:sp>
      <p:sp>
        <p:nvSpPr>
          <p:cNvPr id="9" name="Content Placeholder 8"/>
          <p:cNvSpPr>
            <a:spLocks noGrp="1"/>
          </p:cNvSpPr>
          <p:nvPr>
            <p:ph idx="1"/>
          </p:nvPr>
        </p:nvSpPr>
        <p:spPr/>
        <p:txBody>
          <a:bodyPr>
            <a:normAutofit/>
          </a:bodyPr>
          <a:lstStyle/>
          <a:p>
            <a:pPr>
              <a:spcAft>
                <a:spcPct val="25000"/>
              </a:spcAft>
            </a:pPr>
            <a:r>
              <a:rPr lang="en-US" sz="2800" dirty="0"/>
              <a:t>Auditor’s opinions</a:t>
            </a:r>
          </a:p>
          <a:p>
            <a:pPr>
              <a:spcAft>
                <a:spcPct val="25000"/>
              </a:spcAft>
            </a:pPr>
            <a:r>
              <a:rPr lang="en-US" sz="2800" dirty="0"/>
              <a:t>Insignificant details</a:t>
            </a:r>
          </a:p>
          <a:p>
            <a:pPr>
              <a:spcAft>
                <a:spcPct val="25000"/>
              </a:spcAft>
            </a:pPr>
            <a:r>
              <a:rPr lang="en-US" sz="2800" dirty="0"/>
              <a:t>Anything not discussed in audit</a:t>
            </a:r>
          </a:p>
          <a:p>
            <a:pPr>
              <a:spcAft>
                <a:spcPct val="25000"/>
              </a:spcAft>
            </a:pPr>
            <a:r>
              <a:rPr lang="en-US" sz="2800" dirty="0"/>
              <a:t>Ambiguous statements</a:t>
            </a:r>
          </a:p>
          <a:p>
            <a:pPr>
              <a:spcAft>
                <a:spcPct val="25000"/>
              </a:spcAft>
            </a:pPr>
            <a:r>
              <a:rPr lang="en-US" sz="2800" dirty="0"/>
              <a:t>Confidential information</a:t>
            </a:r>
          </a:p>
          <a:p>
            <a:pPr>
              <a:spcAft>
                <a:spcPct val="25000"/>
              </a:spcAft>
            </a:pPr>
            <a:r>
              <a:rPr lang="en-US" sz="2800" dirty="0"/>
              <a:t>Specific names in connection to finding</a:t>
            </a:r>
          </a:p>
          <a:p>
            <a:pPr>
              <a:spcAft>
                <a:spcPct val="25000"/>
              </a:spcAft>
            </a:pPr>
            <a:r>
              <a:rPr lang="en-US" sz="2800" dirty="0"/>
              <a:t>“Prescriptions” for solutions to </a:t>
            </a:r>
            <a:r>
              <a:rPr lang="en-US" sz="2800" dirty="0" smtClean="0"/>
              <a:t>problems</a:t>
            </a:r>
            <a:endParaRPr lang="en-US" sz="2800" dirty="0"/>
          </a:p>
        </p:txBody>
      </p:sp>
    </p:spTree>
    <p:extLst>
      <p:ext uri="{BB962C8B-B14F-4D97-AF65-F5344CB8AC3E}">
        <p14:creationId xmlns:p14="http://schemas.microsoft.com/office/powerpoint/2010/main" val="414335153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smtClean="0"/>
              <a:t>Activity 7</a:t>
            </a:r>
            <a:endParaRPr lang="en-US" sz="3200" b="1" dirty="0"/>
          </a:p>
        </p:txBody>
      </p:sp>
      <p:sp>
        <p:nvSpPr>
          <p:cNvPr id="3" name="Content Placeholder 2"/>
          <p:cNvSpPr>
            <a:spLocks noGrp="1"/>
          </p:cNvSpPr>
          <p:nvPr>
            <p:ph idx="1"/>
          </p:nvPr>
        </p:nvSpPr>
        <p:spPr/>
        <p:txBody>
          <a:bodyPr/>
          <a:lstStyle/>
          <a:p>
            <a:r>
              <a:rPr lang="en-US" sz="2800" dirty="0" smtClean="0"/>
              <a:t>Section 8 	</a:t>
            </a:r>
          </a:p>
          <a:p>
            <a:pPr lvl="1"/>
            <a:r>
              <a:rPr lang="en-US" sz="2800" dirty="0" smtClean="0"/>
              <a:t>PTEC Curriculum</a:t>
            </a:r>
          </a:p>
          <a:p>
            <a:pPr marL="1737360" lvl="6" indent="0">
              <a:buNone/>
            </a:pPr>
            <a:endParaRPr lang="en-US" dirty="0"/>
          </a:p>
        </p:txBody>
      </p:sp>
    </p:spTree>
    <p:extLst>
      <p:ext uri="{BB962C8B-B14F-4D97-AF65-F5344CB8AC3E}">
        <p14:creationId xmlns:p14="http://schemas.microsoft.com/office/powerpoint/2010/main" val="29509313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pPr algn="ctr"/>
            <a:r>
              <a:rPr lang="en-US" sz="3200" b="1" dirty="0" smtClean="0"/>
              <a:t>Evaluating the Results</a:t>
            </a:r>
            <a:br>
              <a:rPr lang="en-US" sz="3200" b="1" dirty="0" smtClean="0"/>
            </a:br>
            <a:r>
              <a:rPr lang="en-US" sz="2000" b="1" dirty="0" smtClean="0"/>
              <a:t>Audit </a:t>
            </a:r>
            <a:r>
              <a:rPr lang="en-US" sz="2000" b="1" dirty="0"/>
              <a:t>Records</a:t>
            </a:r>
          </a:p>
        </p:txBody>
      </p:sp>
      <p:sp>
        <p:nvSpPr>
          <p:cNvPr id="9" name="Content Placeholder 8"/>
          <p:cNvSpPr>
            <a:spLocks noGrp="1"/>
          </p:cNvSpPr>
          <p:nvPr>
            <p:ph idx="1"/>
          </p:nvPr>
        </p:nvSpPr>
        <p:spPr/>
        <p:txBody>
          <a:bodyPr>
            <a:normAutofit/>
          </a:bodyPr>
          <a:lstStyle/>
          <a:p>
            <a:pPr>
              <a:spcAft>
                <a:spcPct val="25000"/>
              </a:spcAft>
            </a:pPr>
            <a:r>
              <a:rPr lang="en-US" sz="2800" dirty="0" smtClean="0"/>
              <a:t>Lead Auditor will submit Audit Notification to NAPTA office</a:t>
            </a:r>
            <a:endParaRPr lang="en-US" sz="2800" dirty="0"/>
          </a:p>
          <a:p>
            <a:pPr>
              <a:spcAft>
                <a:spcPct val="25000"/>
              </a:spcAft>
            </a:pPr>
            <a:r>
              <a:rPr lang="en-US" sz="2800" dirty="0" smtClean="0"/>
              <a:t>Lead Auditor must leave with a </a:t>
            </a:r>
            <a:r>
              <a:rPr lang="en-US" sz="2800" dirty="0"/>
              <a:t>completed </a:t>
            </a:r>
            <a:r>
              <a:rPr lang="en-US" sz="2800" dirty="0" smtClean="0"/>
              <a:t>audit tool that combines all comments </a:t>
            </a:r>
            <a:r>
              <a:rPr lang="en-US" sz="2800" dirty="0"/>
              <a:t>and notations </a:t>
            </a:r>
            <a:r>
              <a:rPr lang="en-US" sz="2800" dirty="0" smtClean="0"/>
              <a:t>from other auditors onto </a:t>
            </a:r>
            <a:r>
              <a:rPr lang="en-US" sz="2800" dirty="0"/>
              <a:t>one copy or sheets </a:t>
            </a:r>
            <a:r>
              <a:rPr lang="en-US" sz="2800" dirty="0" smtClean="0"/>
              <a:t>that are </a:t>
            </a:r>
            <a:r>
              <a:rPr lang="en-US" sz="2800" dirty="0"/>
              <a:t>pulled from various sets to make a complete </a:t>
            </a:r>
            <a:r>
              <a:rPr lang="en-US" sz="2800" dirty="0" smtClean="0"/>
              <a:t>set</a:t>
            </a:r>
          </a:p>
        </p:txBody>
      </p:sp>
    </p:spTree>
    <p:extLst>
      <p:ext uri="{BB962C8B-B14F-4D97-AF65-F5344CB8AC3E}">
        <p14:creationId xmlns:p14="http://schemas.microsoft.com/office/powerpoint/2010/main" val="10431489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792162"/>
          </a:xfrm>
        </p:spPr>
        <p:txBody>
          <a:bodyPr/>
          <a:lstStyle/>
          <a:p>
            <a:r>
              <a:rPr lang="en-US" sz="3200" b="1" dirty="0" smtClean="0"/>
              <a:t>Audit report letter form</a:t>
            </a:r>
            <a:endParaRPr lang="en-US" sz="3200" b="1" dirty="0"/>
          </a:p>
        </p:txBody>
      </p:sp>
      <p:sp>
        <p:nvSpPr>
          <p:cNvPr id="3" name="Content Placeholder 2"/>
          <p:cNvSpPr>
            <a:spLocks noGrp="1"/>
          </p:cNvSpPr>
          <p:nvPr>
            <p:ph idx="1"/>
          </p:nvPr>
        </p:nvSpPr>
        <p:spPr>
          <a:xfrm>
            <a:off x="228600" y="1142999"/>
            <a:ext cx="7620000" cy="5715001"/>
          </a:xfrm>
        </p:spPr>
        <p:txBody>
          <a:bodyPr>
            <a:normAutofit fontScale="62500" lnSpcReduction="20000"/>
          </a:bodyPr>
          <a:lstStyle/>
          <a:p>
            <a:r>
              <a:rPr lang="en-US" sz="2400" dirty="0" smtClean="0"/>
              <a:t>Date</a:t>
            </a:r>
            <a:endParaRPr lang="en-US" sz="2400" dirty="0"/>
          </a:p>
          <a:p>
            <a:r>
              <a:rPr lang="en-US" sz="2400" dirty="0"/>
              <a:t>Dear   _______________, </a:t>
            </a:r>
          </a:p>
          <a:p>
            <a:r>
              <a:rPr lang="en-US" sz="2400" dirty="0"/>
              <a:t>A NAPTA audit was conducted at </a:t>
            </a:r>
            <a:r>
              <a:rPr lang="en-US" sz="2400" u="sng" dirty="0"/>
              <a:t>school name</a:t>
            </a:r>
            <a:r>
              <a:rPr lang="en-US" sz="2400" dirty="0"/>
              <a:t> on </a:t>
            </a:r>
            <a:r>
              <a:rPr lang="en-US" sz="2400" u="sng" dirty="0"/>
              <a:t>date</a:t>
            </a:r>
            <a:r>
              <a:rPr lang="en-US" sz="2400" dirty="0"/>
              <a:t>. The audit reviewed compliance with the NAPTA requirements for endorsed colleges. The audit was conducted by </a:t>
            </a:r>
            <a:r>
              <a:rPr lang="en-US" sz="2400" u="sng" dirty="0"/>
              <a:t>auditor’s names</a:t>
            </a:r>
            <a:r>
              <a:rPr lang="en-US" sz="2400" dirty="0"/>
              <a:t> for the NAPTA.  As part of the audit, findings are documented as both “positives” and “needs improvement”.  The findings of your audit are:</a:t>
            </a:r>
          </a:p>
          <a:p>
            <a:r>
              <a:rPr lang="en-US" sz="2400" dirty="0"/>
              <a:t>Positive  findings #1 –</a:t>
            </a:r>
          </a:p>
          <a:p>
            <a:r>
              <a:rPr lang="en-US" sz="2400" dirty="0"/>
              <a:t>Positive  findings #2 –</a:t>
            </a:r>
          </a:p>
          <a:p>
            <a:r>
              <a:rPr lang="en-US" sz="2400" dirty="0"/>
              <a:t>Need improvement findings #1 </a:t>
            </a:r>
          </a:p>
          <a:p>
            <a:r>
              <a:rPr lang="en-US" sz="2400" dirty="0"/>
              <a:t>Need improvement findings #2 </a:t>
            </a:r>
          </a:p>
          <a:p>
            <a:r>
              <a:rPr lang="en-US" sz="2400" dirty="0"/>
              <a:t>Audit findings should be reported to your local advisory committee, and a date set for that committee to review the audit.  Any areas needing improvement should have an action plan and timeline for completion developed by the school.   The local advisory board should follow up to ensure that all corrective actions take place.  During your next audit, the corrections to these findings will be verified.</a:t>
            </a:r>
          </a:p>
          <a:p>
            <a:r>
              <a:rPr lang="en-US" sz="2400" dirty="0"/>
              <a:t>Please contact </a:t>
            </a:r>
            <a:r>
              <a:rPr lang="en-US" sz="2400" u="sng" dirty="0"/>
              <a:t>auditor’s name and phone number</a:t>
            </a:r>
            <a:r>
              <a:rPr lang="en-US" sz="2400" dirty="0"/>
              <a:t> with any questions regarding this audit.  The NAPTA office (903-237-9382) can answer questions about the process after the audit.</a:t>
            </a:r>
          </a:p>
          <a:p>
            <a:r>
              <a:rPr lang="en-US" sz="2400" dirty="0"/>
              <a:t>Based on the audit, the NAPTA would like to inform you that </a:t>
            </a:r>
            <a:r>
              <a:rPr lang="en-US" sz="2400" u="sng" dirty="0"/>
              <a:t>your school</a:t>
            </a:r>
            <a:r>
              <a:rPr lang="en-US" sz="2400" dirty="0"/>
              <a:t> has been added to the list of endorsed colleges, effective on </a:t>
            </a:r>
            <a:r>
              <a:rPr lang="en-US" sz="2400" u="sng" dirty="0"/>
              <a:t>date of letter</a:t>
            </a:r>
            <a:r>
              <a:rPr lang="en-US" sz="2400" dirty="0"/>
              <a:t>.   If this is your initial audit, your school will be added accordingly during the next NAPTA website update, but you can begin announcing same immediately.    </a:t>
            </a:r>
          </a:p>
          <a:p>
            <a:r>
              <a:rPr lang="en-US" sz="2400" dirty="0"/>
              <a:t>Please remember that all NAPTA endorsed colleges are required to follow the requirements listed on the NAPTA website to maintain current endorsement.  </a:t>
            </a:r>
            <a:r>
              <a:rPr lang="en-US" sz="2400" u="sng" dirty="0">
                <a:hlinkClick r:id="rId2"/>
              </a:rPr>
              <a:t>http://www.naptaonline.org/sq-committee.php</a:t>
            </a:r>
            <a:endParaRPr lang="en-US" sz="2400" dirty="0"/>
          </a:p>
          <a:p>
            <a:r>
              <a:rPr lang="en-US" sz="2400" dirty="0"/>
              <a:t>NAPTA </a:t>
            </a:r>
          </a:p>
          <a:p>
            <a:endParaRPr lang="en-US" dirty="0"/>
          </a:p>
        </p:txBody>
      </p:sp>
    </p:spTree>
    <p:extLst>
      <p:ext uri="{BB962C8B-B14F-4D97-AF65-F5344CB8AC3E}">
        <p14:creationId xmlns:p14="http://schemas.microsoft.com/office/powerpoint/2010/main" val="19564689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b="1" dirty="0"/>
              <a:t>Evaluating the Results</a:t>
            </a:r>
            <a:r>
              <a:rPr lang="en-US" sz="4800" b="1" dirty="0"/>
              <a:t/>
            </a:r>
            <a:br>
              <a:rPr lang="en-US" sz="4800" b="1" dirty="0"/>
            </a:br>
            <a:r>
              <a:rPr lang="en-US" sz="2400" b="1" dirty="0"/>
              <a:t>Audit Records</a:t>
            </a:r>
            <a:endParaRPr lang="en-US" sz="2400" dirty="0"/>
          </a:p>
        </p:txBody>
      </p:sp>
      <p:sp>
        <p:nvSpPr>
          <p:cNvPr id="3" name="Content Placeholder 2"/>
          <p:cNvSpPr>
            <a:spLocks noGrp="1"/>
          </p:cNvSpPr>
          <p:nvPr>
            <p:ph idx="1"/>
          </p:nvPr>
        </p:nvSpPr>
        <p:spPr/>
        <p:txBody>
          <a:bodyPr/>
          <a:lstStyle/>
          <a:p>
            <a:pPr>
              <a:spcAft>
                <a:spcPct val="25000"/>
              </a:spcAft>
            </a:pPr>
            <a:r>
              <a:rPr lang="en-US" sz="2800" dirty="0" smtClean="0"/>
              <a:t>NAPTA and the college shall keep a </a:t>
            </a:r>
            <a:r>
              <a:rPr lang="en-US" sz="2800" dirty="0"/>
              <a:t>copy of </a:t>
            </a:r>
            <a:r>
              <a:rPr lang="en-US" sz="2800" dirty="0" smtClean="0"/>
              <a:t>the </a:t>
            </a:r>
            <a:r>
              <a:rPr lang="en-US" sz="2800" dirty="0"/>
              <a:t>completed audit tool </a:t>
            </a:r>
            <a:r>
              <a:rPr lang="en-US" sz="2800" dirty="0" smtClean="0"/>
              <a:t>and the audit report</a:t>
            </a:r>
          </a:p>
          <a:p>
            <a:pPr>
              <a:spcAft>
                <a:spcPct val="25000"/>
              </a:spcAft>
            </a:pPr>
            <a:r>
              <a:rPr lang="en-US" sz="2800" dirty="0" smtClean="0"/>
              <a:t>A </a:t>
            </a:r>
            <a:r>
              <a:rPr lang="en-US" sz="2800" dirty="0"/>
              <a:t>typed copy of Audit report must be submitted by the Lead Auditor in a timely manner to the auditors and S&amp;Q co-chairs after the audit (to send out audit notification letter)</a:t>
            </a:r>
          </a:p>
          <a:p>
            <a:endParaRPr lang="en-US" dirty="0"/>
          </a:p>
        </p:txBody>
      </p:sp>
    </p:spTree>
    <p:extLst>
      <p:ext uri="{BB962C8B-B14F-4D97-AF65-F5344CB8AC3E}">
        <p14:creationId xmlns:p14="http://schemas.microsoft.com/office/powerpoint/2010/main" val="10810885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pPr algn="ctr"/>
            <a:r>
              <a:rPr lang="en-US" sz="3200" b="1" dirty="0" smtClean="0"/>
              <a:t>Review of Previous Corrective Actions</a:t>
            </a:r>
            <a:endParaRPr lang="en-US" sz="3200" b="1" dirty="0"/>
          </a:p>
        </p:txBody>
      </p:sp>
      <p:sp>
        <p:nvSpPr>
          <p:cNvPr id="9" name="Content Placeholder 8"/>
          <p:cNvSpPr>
            <a:spLocks noGrp="1"/>
          </p:cNvSpPr>
          <p:nvPr>
            <p:ph idx="1"/>
          </p:nvPr>
        </p:nvSpPr>
        <p:spPr/>
        <p:txBody>
          <a:bodyPr>
            <a:normAutofit/>
          </a:bodyPr>
          <a:lstStyle/>
          <a:p>
            <a:pPr>
              <a:spcAft>
                <a:spcPct val="25000"/>
              </a:spcAft>
            </a:pPr>
            <a:r>
              <a:rPr lang="en-US" sz="2800" dirty="0" smtClean="0"/>
              <a:t>School’s response </a:t>
            </a:r>
            <a:r>
              <a:rPr lang="en-US" sz="2800" dirty="0"/>
              <a:t>to audit finding </a:t>
            </a:r>
          </a:p>
          <a:p>
            <a:pPr>
              <a:spcAft>
                <a:spcPct val="25000"/>
              </a:spcAft>
            </a:pPr>
            <a:r>
              <a:rPr lang="en-US" sz="2800" dirty="0"/>
              <a:t>Clarify and verify to ensure clear understanding of the non-conformance</a:t>
            </a:r>
          </a:p>
          <a:p>
            <a:pPr>
              <a:spcAft>
                <a:spcPct val="25000"/>
              </a:spcAft>
            </a:pPr>
            <a:r>
              <a:rPr lang="en-US" sz="2800" dirty="0"/>
              <a:t>Best corrective actions determined by those most familiar with audit </a:t>
            </a:r>
            <a:r>
              <a:rPr lang="en-US" sz="2800" dirty="0" smtClean="0"/>
              <a:t>area</a:t>
            </a:r>
            <a:endParaRPr lang="en-US" sz="2800" dirty="0"/>
          </a:p>
          <a:p>
            <a:pPr>
              <a:spcAft>
                <a:spcPct val="25000"/>
              </a:spcAft>
            </a:pPr>
            <a:r>
              <a:rPr lang="en-US" sz="2800" dirty="0"/>
              <a:t>Keep solutions as simple as </a:t>
            </a:r>
            <a:r>
              <a:rPr lang="en-US" sz="2800" dirty="0" smtClean="0"/>
              <a:t>possible</a:t>
            </a:r>
            <a:endParaRPr lang="en-US" sz="2800" dirty="0"/>
          </a:p>
          <a:p>
            <a:pPr>
              <a:spcAft>
                <a:spcPct val="25000"/>
              </a:spcAft>
            </a:pPr>
            <a:r>
              <a:rPr lang="en-US" sz="2800" dirty="0"/>
              <a:t>Maintain good documentation and records to show implementation, related training, procedure changes, effective dates, etc</a:t>
            </a:r>
            <a:r>
              <a:rPr lang="en-US" sz="2800" dirty="0" smtClean="0"/>
              <a:t>.</a:t>
            </a:r>
            <a:endParaRPr lang="en-US" sz="2800" dirty="0"/>
          </a:p>
        </p:txBody>
      </p:sp>
    </p:spTree>
    <p:extLst>
      <p:ext uri="{BB962C8B-B14F-4D97-AF65-F5344CB8AC3E}">
        <p14:creationId xmlns:p14="http://schemas.microsoft.com/office/powerpoint/2010/main" val="151529760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pPr algn="ctr"/>
            <a:r>
              <a:rPr lang="en-US" sz="3200" b="1" dirty="0" smtClean="0"/>
              <a:t>Follow up Actions</a:t>
            </a:r>
            <a:endParaRPr lang="en-US" sz="3200" b="1" dirty="0"/>
          </a:p>
        </p:txBody>
      </p:sp>
      <p:sp>
        <p:nvSpPr>
          <p:cNvPr id="9" name="Content Placeholder 8"/>
          <p:cNvSpPr>
            <a:spLocks noGrp="1"/>
          </p:cNvSpPr>
          <p:nvPr>
            <p:ph idx="1"/>
          </p:nvPr>
        </p:nvSpPr>
        <p:spPr/>
        <p:txBody>
          <a:bodyPr>
            <a:normAutofit/>
          </a:bodyPr>
          <a:lstStyle/>
          <a:p>
            <a:pPr>
              <a:spcAft>
                <a:spcPct val="25000"/>
              </a:spcAft>
            </a:pPr>
            <a:r>
              <a:rPr lang="en-US" sz="2800" dirty="0"/>
              <a:t>Ensure that corrective action was taken</a:t>
            </a:r>
          </a:p>
          <a:p>
            <a:pPr>
              <a:spcAft>
                <a:spcPct val="25000"/>
              </a:spcAft>
            </a:pPr>
            <a:r>
              <a:rPr lang="en-US" sz="2800" dirty="0"/>
              <a:t>Evaluate the effectiveness of action taken</a:t>
            </a:r>
          </a:p>
          <a:p>
            <a:pPr>
              <a:spcAft>
                <a:spcPct val="25000"/>
              </a:spcAft>
            </a:pPr>
            <a:r>
              <a:rPr lang="en-US" sz="2800" dirty="0" smtClean="0"/>
              <a:t>Document </a:t>
            </a:r>
            <a:r>
              <a:rPr lang="en-US" sz="2800" dirty="0"/>
              <a:t>closure of the non-conformance</a:t>
            </a:r>
          </a:p>
          <a:p>
            <a:pPr>
              <a:spcAft>
                <a:spcPct val="25000"/>
              </a:spcAft>
            </a:pPr>
            <a:r>
              <a:rPr lang="en-US" sz="2800" dirty="0"/>
              <a:t>Re-open the non-conformance if needed</a:t>
            </a:r>
          </a:p>
          <a:p>
            <a:pPr>
              <a:spcAft>
                <a:spcPct val="25000"/>
              </a:spcAft>
            </a:pPr>
            <a:r>
              <a:rPr lang="en-US" sz="2800" dirty="0"/>
              <a:t>Should be actual visit and observed corrective action or result, if possible</a:t>
            </a:r>
          </a:p>
          <a:p>
            <a:pPr lvl="1">
              <a:spcAft>
                <a:spcPct val="25000"/>
              </a:spcAft>
            </a:pPr>
            <a:r>
              <a:rPr lang="en-US" sz="2800" dirty="0" smtClean="0"/>
              <a:t>Limit </a:t>
            </a:r>
            <a:r>
              <a:rPr lang="en-US" sz="2800" dirty="0"/>
              <a:t>scope to the non-conformance item</a:t>
            </a:r>
          </a:p>
          <a:p>
            <a:pPr lvl="1">
              <a:spcAft>
                <a:spcPct val="25000"/>
              </a:spcAft>
            </a:pPr>
            <a:r>
              <a:rPr lang="en-US" sz="2800" dirty="0"/>
              <a:t>Use a “sampling” technique, if </a:t>
            </a:r>
            <a:r>
              <a:rPr lang="en-US" sz="2800" dirty="0" smtClean="0"/>
              <a:t>required</a:t>
            </a:r>
            <a:endParaRPr lang="en-US" sz="2800" dirty="0"/>
          </a:p>
        </p:txBody>
      </p:sp>
    </p:spTree>
    <p:extLst>
      <p:ext uri="{BB962C8B-B14F-4D97-AF65-F5344CB8AC3E}">
        <p14:creationId xmlns:p14="http://schemas.microsoft.com/office/powerpoint/2010/main" val="332267067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pPr algn="ctr"/>
            <a:r>
              <a:rPr lang="en-US" sz="3200" b="1" dirty="0" smtClean="0"/>
              <a:t>Human Aspects of Auditing </a:t>
            </a:r>
            <a:br>
              <a:rPr lang="en-US" sz="3200" b="1" dirty="0" smtClean="0"/>
            </a:br>
            <a:r>
              <a:rPr lang="en-US" sz="2000" b="1" dirty="0" smtClean="0"/>
              <a:t>Good </a:t>
            </a:r>
            <a:r>
              <a:rPr lang="en-US" sz="2000" b="1" dirty="0"/>
              <a:t>A</a:t>
            </a:r>
            <a:r>
              <a:rPr lang="en-US" sz="2000" b="1" dirty="0" smtClean="0"/>
              <a:t>uditor Qualities</a:t>
            </a:r>
            <a:endParaRPr lang="en-US" sz="2000" b="1" dirty="0"/>
          </a:p>
        </p:txBody>
      </p:sp>
      <p:sp>
        <p:nvSpPr>
          <p:cNvPr id="9" name="Content Placeholder 8"/>
          <p:cNvSpPr>
            <a:spLocks noGrp="1"/>
          </p:cNvSpPr>
          <p:nvPr>
            <p:ph idx="1"/>
          </p:nvPr>
        </p:nvSpPr>
        <p:spPr/>
        <p:txBody>
          <a:bodyPr numCol="2">
            <a:noAutofit/>
          </a:bodyPr>
          <a:lstStyle/>
          <a:p>
            <a:pPr>
              <a:spcAft>
                <a:spcPct val="25000"/>
              </a:spcAft>
            </a:pPr>
            <a:r>
              <a:rPr lang="en-US" sz="2800" dirty="0" smtClean="0"/>
              <a:t>Objective</a:t>
            </a:r>
            <a:endParaRPr lang="en-US" sz="2800" dirty="0"/>
          </a:p>
          <a:p>
            <a:pPr>
              <a:spcAft>
                <a:spcPct val="25000"/>
              </a:spcAft>
            </a:pPr>
            <a:r>
              <a:rPr lang="en-US" sz="2800" dirty="0" smtClean="0"/>
              <a:t>Fair</a:t>
            </a:r>
            <a:endParaRPr lang="en-US" sz="2800" dirty="0"/>
          </a:p>
          <a:p>
            <a:pPr>
              <a:spcAft>
                <a:spcPct val="25000"/>
              </a:spcAft>
            </a:pPr>
            <a:r>
              <a:rPr lang="en-US" sz="2800" dirty="0" smtClean="0"/>
              <a:t>Thorough</a:t>
            </a:r>
            <a:endParaRPr lang="en-US" sz="2800" dirty="0"/>
          </a:p>
          <a:p>
            <a:pPr>
              <a:spcAft>
                <a:spcPct val="25000"/>
              </a:spcAft>
            </a:pPr>
            <a:r>
              <a:rPr lang="en-US" sz="2800" dirty="0" smtClean="0"/>
              <a:t>Good communicator</a:t>
            </a:r>
            <a:endParaRPr lang="en-US" sz="2800" dirty="0"/>
          </a:p>
          <a:p>
            <a:pPr>
              <a:spcAft>
                <a:spcPct val="25000"/>
              </a:spcAft>
            </a:pPr>
            <a:r>
              <a:rPr lang="en-US" sz="2800" dirty="0" smtClean="0"/>
              <a:t>Patient</a:t>
            </a:r>
            <a:endParaRPr lang="en-US" sz="2800" dirty="0"/>
          </a:p>
          <a:p>
            <a:pPr>
              <a:spcAft>
                <a:spcPct val="25000"/>
              </a:spcAft>
            </a:pPr>
            <a:r>
              <a:rPr lang="en-US" sz="2800" dirty="0" smtClean="0"/>
              <a:t>Calm</a:t>
            </a:r>
            <a:endParaRPr lang="en-US" sz="2800" dirty="0"/>
          </a:p>
          <a:p>
            <a:pPr>
              <a:spcAft>
                <a:spcPct val="25000"/>
              </a:spcAft>
            </a:pPr>
            <a:r>
              <a:rPr lang="en-US" sz="2800" dirty="0" smtClean="0"/>
              <a:t>Observant</a:t>
            </a:r>
            <a:endParaRPr lang="en-US" sz="2800" dirty="0"/>
          </a:p>
          <a:p>
            <a:pPr>
              <a:spcAft>
                <a:spcPct val="25000"/>
              </a:spcAft>
            </a:pPr>
            <a:r>
              <a:rPr lang="en-US" sz="2800" dirty="0" smtClean="0"/>
              <a:t>Treating others with respect</a:t>
            </a:r>
            <a:endParaRPr lang="en-US" sz="2800" dirty="0"/>
          </a:p>
          <a:p>
            <a:pPr>
              <a:spcAft>
                <a:spcPct val="25000"/>
              </a:spcAft>
            </a:pPr>
            <a:r>
              <a:rPr lang="en-US" sz="2800" dirty="0" smtClean="0"/>
              <a:t>Non-Threatening</a:t>
            </a:r>
            <a:endParaRPr lang="en-US" sz="2800" dirty="0"/>
          </a:p>
        </p:txBody>
      </p:sp>
    </p:spTree>
    <p:extLst>
      <p:ext uri="{BB962C8B-B14F-4D97-AF65-F5344CB8AC3E}">
        <p14:creationId xmlns:p14="http://schemas.microsoft.com/office/powerpoint/2010/main" val="428630613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pPr algn="ctr"/>
            <a:r>
              <a:rPr lang="en-US" sz="3200" b="1" dirty="0" smtClean="0"/>
              <a:t>Human Aspects of Auditing</a:t>
            </a:r>
            <a:r>
              <a:rPr lang="en-US" sz="3200" b="1" dirty="0"/>
              <a:t/>
            </a:r>
            <a:br>
              <a:rPr lang="en-US" sz="3200" b="1" dirty="0"/>
            </a:br>
            <a:r>
              <a:rPr lang="en-US" sz="2000" b="1" dirty="0" smtClean="0"/>
              <a:t>Bad  Practices</a:t>
            </a:r>
            <a:endParaRPr lang="en-US" sz="2000" b="1" dirty="0"/>
          </a:p>
        </p:txBody>
      </p:sp>
      <p:sp>
        <p:nvSpPr>
          <p:cNvPr id="9" name="Content Placeholder 8"/>
          <p:cNvSpPr>
            <a:spLocks noGrp="1"/>
          </p:cNvSpPr>
          <p:nvPr>
            <p:ph idx="1"/>
          </p:nvPr>
        </p:nvSpPr>
        <p:spPr>
          <a:xfrm>
            <a:off x="457200" y="1371600"/>
            <a:ext cx="7620000" cy="5334000"/>
          </a:xfrm>
        </p:spPr>
        <p:txBody>
          <a:bodyPr>
            <a:normAutofit lnSpcReduction="10000"/>
          </a:bodyPr>
          <a:lstStyle/>
          <a:p>
            <a:pPr>
              <a:spcAft>
                <a:spcPct val="25000"/>
              </a:spcAft>
            </a:pPr>
            <a:r>
              <a:rPr lang="en-US" sz="2800" dirty="0"/>
              <a:t>Asking too many questions at one time</a:t>
            </a:r>
          </a:p>
          <a:p>
            <a:pPr>
              <a:spcAft>
                <a:spcPct val="25000"/>
              </a:spcAft>
            </a:pPr>
            <a:r>
              <a:rPr lang="en-US" sz="2800" dirty="0"/>
              <a:t>Answering your own question</a:t>
            </a:r>
          </a:p>
          <a:p>
            <a:pPr>
              <a:spcAft>
                <a:spcPct val="25000"/>
              </a:spcAft>
            </a:pPr>
            <a:r>
              <a:rPr lang="en-US" sz="2800" dirty="0"/>
              <a:t>Not giving enough time to answer</a:t>
            </a:r>
          </a:p>
          <a:p>
            <a:pPr>
              <a:spcAft>
                <a:spcPct val="25000"/>
              </a:spcAft>
            </a:pPr>
            <a:r>
              <a:rPr lang="en-US" sz="2800" dirty="0"/>
              <a:t>Relying on memory</a:t>
            </a:r>
          </a:p>
          <a:p>
            <a:pPr>
              <a:spcAft>
                <a:spcPct val="25000"/>
              </a:spcAft>
            </a:pPr>
            <a:r>
              <a:rPr lang="en-US" sz="2800" dirty="0"/>
              <a:t>Subjective opinions</a:t>
            </a:r>
          </a:p>
          <a:p>
            <a:pPr>
              <a:spcAft>
                <a:spcPct val="25000"/>
              </a:spcAft>
            </a:pPr>
            <a:r>
              <a:rPr lang="en-US" sz="2800" dirty="0"/>
              <a:t>Pushing your own agenda</a:t>
            </a:r>
          </a:p>
          <a:p>
            <a:pPr>
              <a:spcAft>
                <a:spcPct val="25000"/>
              </a:spcAft>
            </a:pPr>
            <a:r>
              <a:rPr lang="en-US" sz="2800" dirty="0"/>
              <a:t>Criticizing individuals</a:t>
            </a:r>
          </a:p>
          <a:p>
            <a:pPr>
              <a:spcAft>
                <a:spcPct val="25000"/>
              </a:spcAft>
            </a:pPr>
            <a:r>
              <a:rPr lang="en-US" sz="2800" dirty="0"/>
              <a:t>Getting into an argument</a:t>
            </a:r>
          </a:p>
          <a:p>
            <a:pPr>
              <a:spcAft>
                <a:spcPct val="25000"/>
              </a:spcAft>
            </a:pPr>
            <a:r>
              <a:rPr lang="en-US" sz="2800" dirty="0"/>
              <a:t>Taking sides</a:t>
            </a:r>
          </a:p>
          <a:p>
            <a:pPr marL="114300" indent="0">
              <a:spcAft>
                <a:spcPct val="25000"/>
              </a:spcAft>
              <a:buNone/>
            </a:pPr>
            <a:endParaRPr lang="en-US" sz="1800" dirty="0">
              <a:latin typeface="Arial" charset="0"/>
            </a:endParaRPr>
          </a:p>
          <a:p>
            <a:pPr>
              <a:spcAft>
                <a:spcPct val="25000"/>
              </a:spcAft>
            </a:pPr>
            <a:endParaRPr lang="en-US" sz="1800" dirty="0">
              <a:latin typeface="Arial" charset="0"/>
            </a:endParaRPr>
          </a:p>
          <a:p>
            <a:pPr>
              <a:spcAft>
                <a:spcPct val="25000"/>
              </a:spcAft>
            </a:pPr>
            <a:endParaRPr lang="en-US" sz="1800" dirty="0"/>
          </a:p>
        </p:txBody>
      </p:sp>
    </p:spTree>
    <p:extLst>
      <p:ext uri="{BB962C8B-B14F-4D97-AF65-F5344CB8AC3E}">
        <p14:creationId xmlns:p14="http://schemas.microsoft.com/office/powerpoint/2010/main" val="137542207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pPr algn="ctr"/>
            <a:r>
              <a:rPr lang="en-US" sz="3200" b="1" dirty="0" smtClean="0"/>
              <a:t>Human Aspects of Auditing</a:t>
            </a:r>
            <a:r>
              <a:rPr lang="en-US" sz="3200" b="1" dirty="0"/>
              <a:t/>
            </a:r>
            <a:br>
              <a:rPr lang="en-US" sz="3200" b="1" dirty="0"/>
            </a:br>
            <a:r>
              <a:rPr lang="en-US" sz="2000" b="1" dirty="0" smtClean="0"/>
              <a:t>Good Practices</a:t>
            </a:r>
            <a:endParaRPr lang="en-US" sz="2000" b="1" dirty="0"/>
          </a:p>
        </p:txBody>
      </p:sp>
      <p:sp>
        <p:nvSpPr>
          <p:cNvPr id="9" name="Content Placeholder 8"/>
          <p:cNvSpPr>
            <a:spLocks noGrp="1"/>
          </p:cNvSpPr>
          <p:nvPr>
            <p:ph idx="1"/>
          </p:nvPr>
        </p:nvSpPr>
        <p:spPr/>
        <p:txBody>
          <a:bodyPr>
            <a:normAutofit lnSpcReduction="10000"/>
          </a:bodyPr>
          <a:lstStyle/>
          <a:p>
            <a:pPr>
              <a:spcAft>
                <a:spcPct val="25000"/>
              </a:spcAft>
            </a:pPr>
            <a:r>
              <a:rPr lang="en-US" sz="2800" dirty="0"/>
              <a:t>Speak clearly and simply</a:t>
            </a:r>
          </a:p>
          <a:p>
            <a:pPr>
              <a:spcAft>
                <a:spcPct val="25000"/>
              </a:spcAft>
            </a:pPr>
            <a:r>
              <a:rPr lang="en-US" sz="2800" dirty="0"/>
              <a:t>Look at the person</a:t>
            </a:r>
          </a:p>
          <a:p>
            <a:pPr>
              <a:spcAft>
                <a:spcPct val="25000"/>
              </a:spcAft>
            </a:pPr>
            <a:r>
              <a:rPr lang="en-US" sz="2800" dirty="0"/>
              <a:t>Rephrase if needed</a:t>
            </a:r>
          </a:p>
          <a:p>
            <a:pPr>
              <a:spcAft>
                <a:spcPct val="25000"/>
              </a:spcAft>
            </a:pPr>
            <a:r>
              <a:rPr lang="en-US" sz="2800" dirty="0"/>
              <a:t>Smile and be relaxed</a:t>
            </a:r>
          </a:p>
          <a:p>
            <a:pPr>
              <a:spcAft>
                <a:spcPct val="25000"/>
              </a:spcAft>
            </a:pPr>
            <a:r>
              <a:rPr lang="en-US" sz="2800" dirty="0"/>
              <a:t>Give praise where appropriate</a:t>
            </a:r>
          </a:p>
          <a:p>
            <a:pPr>
              <a:spcAft>
                <a:spcPct val="25000"/>
              </a:spcAft>
            </a:pPr>
            <a:r>
              <a:rPr lang="en-US" sz="2800" dirty="0"/>
              <a:t>Ask the right person</a:t>
            </a:r>
          </a:p>
          <a:p>
            <a:pPr>
              <a:spcAft>
                <a:spcPct val="25000"/>
              </a:spcAft>
            </a:pPr>
            <a:r>
              <a:rPr lang="en-US" sz="2800" dirty="0"/>
              <a:t>Apologize for interrupting</a:t>
            </a:r>
          </a:p>
          <a:p>
            <a:pPr>
              <a:spcAft>
                <a:spcPct val="25000"/>
              </a:spcAft>
            </a:pPr>
            <a:r>
              <a:rPr lang="en-US" sz="2800" dirty="0"/>
              <a:t>Do not look for trouble</a:t>
            </a:r>
          </a:p>
          <a:p>
            <a:pPr marL="114300" indent="0">
              <a:spcAft>
                <a:spcPct val="25000"/>
              </a:spcAft>
              <a:buNone/>
            </a:pPr>
            <a:endParaRPr lang="en-US" sz="1800" dirty="0">
              <a:latin typeface="Arial" charset="0"/>
            </a:endParaRPr>
          </a:p>
          <a:p>
            <a:pPr>
              <a:spcAft>
                <a:spcPct val="25000"/>
              </a:spcAft>
            </a:pPr>
            <a:endParaRPr lang="en-US" sz="1800" dirty="0">
              <a:latin typeface="Arial" charset="0"/>
            </a:endParaRPr>
          </a:p>
          <a:p>
            <a:pPr>
              <a:spcAft>
                <a:spcPct val="25000"/>
              </a:spcAft>
            </a:pPr>
            <a:endParaRPr lang="en-US" sz="1800" dirty="0"/>
          </a:p>
        </p:txBody>
      </p:sp>
    </p:spTree>
    <p:extLst>
      <p:ext uri="{BB962C8B-B14F-4D97-AF65-F5344CB8AC3E}">
        <p14:creationId xmlns:p14="http://schemas.microsoft.com/office/powerpoint/2010/main" val="426584808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b="1" dirty="0" smtClean="0"/>
              <a:t>Questions?</a:t>
            </a:r>
            <a:endParaRPr lang="en-US" sz="3200" b="1"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10720200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1849</TotalTime>
  <Words>1825</Words>
  <Application>Microsoft Office PowerPoint</Application>
  <PresentationFormat>On-screen Show (4:3)</PresentationFormat>
  <Paragraphs>328</Paragraphs>
  <Slides>40</Slides>
  <Notes>1</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Adjacency</vt:lpstr>
      <vt:lpstr>AUDITOR TRAINING</vt:lpstr>
      <vt:lpstr>AUDITOR TRAINING AGENDA</vt:lpstr>
      <vt:lpstr>Definitions </vt:lpstr>
      <vt:lpstr>What is an Audit?</vt:lpstr>
      <vt:lpstr>Phases of an Audit</vt:lpstr>
      <vt:lpstr>Planning and Preparation</vt:lpstr>
      <vt:lpstr>Planning and Preparation Lead Auditor Responsibilities</vt:lpstr>
      <vt:lpstr>Planning and Preparation Lead Auditor Responsibilities  Continued…</vt:lpstr>
      <vt:lpstr>Planning and Preparation  Team Member Responsibilities</vt:lpstr>
      <vt:lpstr>Planning and Preparation Choosing Elements to Audit Against</vt:lpstr>
      <vt:lpstr>Activity 1</vt:lpstr>
      <vt:lpstr>What’s wrong?  What else should be looked at to validate this section?</vt:lpstr>
      <vt:lpstr>Planning and Preparation Audit Tool: </vt:lpstr>
      <vt:lpstr>Planning and Preparation Audit Tool: </vt:lpstr>
      <vt:lpstr>Conducting the Audit Taking Notes</vt:lpstr>
      <vt:lpstr>Activity 2 </vt:lpstr>
      <vt:lpstr>Conducting the Audit Auditing Techniques</vt:lpstr>
      <vt:lpstr>Conducting the Audit Judging Non-Conformances</vt:lpstr>
      <vt:lpstr>Activity 3</vt:lpstr>
      <vt:lpstr>Conducting the Audit Recording Non-Conformances</vt:lpstr>
      <vt:lpstr>Conducting the Audit Assisting </vt:lpstr>
      <vt:lpstr>Activity 4</vt:lpstr>
      <vt:lpstr>Evaluating the Results</vt:lpstr>
      <vt:lpstr>Evaluating the Results . . . </vt:lpstr>
      <vt:lpstr>Evaluating the Results Closing Meeting</vt:lpstr>
      <vt:lpstr>Activity 5</vt:lpstr>
      <vt:lpstr>Evaluating the Results The Audit Report</vt:lpstr>
      <vt:lpstr>Evaluating the Results Audit Report Content</vt:lpstr>
      <vt:lpstr>Activity 6</vt:lpstr>
      <vt:lpstr>Evaluating the Results Leave out of Report</vt:lpstr>
      <vt:lpstr>Activity 7</vt:lpstr>
      <vt:lpstr>Evaluating the Results Audit Records</vt:lpstr>
      <vt:lpstr>Audit report letter form</vt:lpstr>
      <vt:lpstr>Evaluating the Results Audit Records</vt:lpstr>
      <vt:lpstr>Review of Previous Corrective Actions</vt:lpstr>
      <vt:lpstr>Follow up Actions</vt:lpstr>
      <vt:lpstr>Human Aspects of Auditing  Good Auditor Qualities</vt:lpstr>
      <vt:lpstr>Human Aspects of Auditing Bad  Practices</vt:lpstr>
      <vt:lpstr>Human Aspects of Auditing Good Practices</vt:lpstr>
      <vt:lpstr>Questions?</vt:lpstr>
    </vt:vector>
  </TitlesOfParts>
  <Company>Huntsman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AUDITOR TRAINING</dc:title>
  <dc:creator>Rachel Allbritton</dc:creator>
  <cp:lastModifiedBy>Ortego, Dorothy (DW)</cp:lastModifiedBy>
  <cp:revision>67</cp:revision>
  <cp:lastPrinted>2016-06-22T19:35:22Z</cp:lastPrinted>
  <dcterms:created xsi:type="dcterms:W3CDTF">2015-07-20T19:20:52Z</dcterms:created>
  <dcterms:modified xsi:type="dcterms:W3CDTF">2018-09-17T18:37:33Z</dcterms:modified>
</cp:coreProperties>
</file>