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8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538" r:id="rId2"/>
    <p:sldId id="405" r:id="rId3"/>
    <p:sldId id="257" r:id="rId4"/>
    <p:sldId id="531" r:id="rId5"/>
    <p:sldId id="340" r:id="rId6"/>
    <p:sldId id="549" r:id="rId7"/>
    <p:sldId id="536" r:id="rId8"/>
    <p:sldId id="515" r:id="rId9"/>
    <p:sldId id="404" r:id="rId10"/>
    <p:sldId id="427" r:id="rId11"/>
    <p:sldId id="430" r:id="rId12"/>
    <p:sldId id="371" r:id="rId13"/>
    <p:sldId id="428" r:id="rId14"/>
    <p:sldId id="433" r:id="rId15"/>
    <p:sldId id="432" r:id="rId16"/>
    <p:sldId id="378" r:id="rId17"/>
    <p:sldId id="555" r:id="rId18"/>
    <p:sldId id="537" r:id="rId19"/>
    <p:sldId id="448" r:id="rId20"/>
    <p:sldId id="445" r:id="rId21"/>
    <p:sldId id="446" r:id="rId22"/>
    <p:sldId id="275" r:id="rId23"/>
    <p:sldId id="276" r:id="rId24"/>
    <p:sldId id="277" r:id="rId25"/>
    <p:sldId id="278" r:id="rId26"/>
    <p:sldId id="447" r:id="rId27"/>
    <p:sldId id="431" r:id="rId28"/>
    <p:sldId id="533" r:id="rId29"/>
    <p:sldId id="550" r:id="rId30"/>
    <p:sldId id="551" r:id="rId31"/>
    <p:sldId id="552" r:id="rId32"/>
    <p:sldId id="553" r:id="rId33"/>
    <p:sldId id="529" r:id="rId34"/>
    <p:sldId id="526" r:id="rId35"/>
    <p:sldId id="554" r:id="rId36"/>
    <p:sldId id="387" r:id="rId37"/>
    <p:sldId id="556" r:id="rId38"/>
    <p:sldId id="283" r:id="rId39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BEF"/>
    <a:srgbClr val="6B90D3"/>
    <a:srgbClr val="B5C8E9"/>
    <a:srgbClr val="DDF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>
      <p:cViewPr varScale="1">
        <p:scale>
          <a:sx n="72" d="100"/>
          <a:sy n="72" d="100"/>
        </p:scale>
        <p:origin x="1350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NAPTA2\2021\Finances\Gjohnson%20NAPTA%20Financial%20Data%20Spreadsheets%20comparisons2.3.21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NAPTA2\2021\Finances\Gjohnson%20NAPTA%20Financial%20Data%20Spreadsheets%20comparisons2.3.21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NAPTA2\2021\Finances\Gjohnson%20NAPTA%20Financial%20Data%20Spreadsheets%20comparisons2.3.21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NAPTA2\2021\Finances\Gjohnson%20NAPTA%20Financial%20Data%20Spreadsheets%20comparisons2.3.21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NAPTA2\2021\Finances\Gjohnson%20NAPTA%20Financial%20Data%20Spreadsheets%20comparisons2.3.21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NAPTA2\2021\Finances\Gjohnson%20NAPTA%20Financial%20Data%20Spreadsheets%20comparisons2.3.2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NAPTA2\2021\Finances\Gjohnson%20NAPTA%20Financial%20Data%20Spreadsheets%20comparisons2.3.2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30856520"/>
        <c:axId val="230856912"/>
        <c:axId val="0"/>
      </c:bar3DChart>
      <c:catAx>
        <c:axId val="2308565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 b="1"/>
            </a:pPr>
            <a:endParaRPr lang="en-US"/>
          </a:p>
        </c:txPr>
        <c:crossAx val="230856912"/>
        <c:crosses val="autoZero"/>
        <c:auto val="1"/>
        <c:lblAlgn val="ctr"/>
        <c:lblOffset val="100"/>
        <c:noMultiLvlLbl val="0"/>
      </c:catAx>
      <c:valAx>
        <c:axId val="230856912"/>
        <c:scaling>
          <c:orientation val="minMax"/>
          <c:min val="0"/>
        </c:scaling>
        <c:delete val="0"/>
        <c:axPos val="l"/>
        <c:majorGridlines/>
        <c:numFmt formatCode="&quot;$&quot;#,##0" sourceLinked="1"/>
        <c:majorTickMark val="out"/>
        <c:minorTickMark val="none"/>
        <c:tickLblPos val="nextTo"/>
        <c:crossAx val="2308565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txPr>
        <a:bodyPr/>
        <a:lstStyle/>
        <a:p>
          <a:pPr>
            <a:defRPr sz="2000" b="1"/>
          </a:pPr>
          <a:endParaRPr lang="en-US"/>
        </a:p>
      </c:txPr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833807247984107"/>
          <c:y val="0.21566411784103603"/>
          <c:w val="0.82920149213177341"/>
          <c:h val="0.6089928346470833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'Table Data'!$E$5</c:f>
              <c:strCache>
                <c:ptCount val="1"/>
                <c:pt idx="0">
                  <c:v>Subscription Income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'Table Data'!$A$8:$A$22</c:f>
              <c:numCache>
                <c:formatCode>General</c:formatCode>
                <c:ptCount val="15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</c:numCache>
            </c:numRef>
          </c:cat>
          <c:val>
            <c:numRef>
              <c:f>'Table Data'!$E$8:$E$22</c:f>
              <c:numCache>
                <c:formatCode>"$"#,##0</c:formatCode>
                <c:ptCount val="15"/>
                <c:pt idx="0">
                  <c:v>60000</c:v>
                </c:pt>
                <c:pt idx="1">
                  <c:v>51000</c:v>
                </c:pt>
                <c:pt idx="2">
                  <c:v>65500</c:v>
                </c:pt>
                <c:pt idx="3">
                  <c:v>52750</c:v>
                </c:pt>
                <c:pt idx="4">
                  <c:v>63393</c:v>
                </c:pt>
                <c:pt idx="5">
                  <c:v>68500</c:v>
                </c:pt>
                <c:pt idx="6">
                  <c:v>61750</c:v>
                </c:pt>
                <c:pt idx="7">
                  <c:v>81354</c:v>
                </c:pt>
                <c:pt idx="8">
                  <c:v>90750</c:v>
                </c:pt>
                <c:pt idx="9">
                  <c:v>86458</c:v>
                </c:pt>
                <c:pt idx="10">
                  <c:v>96411</c:v>
                </c:pt>
                <c:pt idx="11">
                  <c:v>54208</c:v>
                </c:pt>
                <c:pt idx="12">
                  <c:v>98097</c:v>
                </c:pt>
                <c:pt idx="13">
                  <c:v>99045</c:v>
                </c:pt>
                <c:pt idx="14">
                  <c:v>84899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AF-44E6-BE8B-EBEB272EBE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30856520"/>
        <c:axId val="230856912"/>
        <c:axId val="0"/>
      </c:bar3DChart>
      <c:catAx>
        <c:axId val="2308565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 b="1"/>
            </a:pPr>
            <a:endParaRPr lang="en-US"/>
          </a:p>
        </c:txPr>
        <c:crossAx val="230856912"/>
        <c:crosses val="autoZero"/>
        <c:auto val="1"/>
        <c:lblAlgn val="ctr"/>
        <c:lblOffset val="100"/>
        <c:noMultiLvlLbl val="0"/>
      </c:catAx>
      <c:valAx>
        <c:axId val="230856912"/>
        <c:scaling>
          <c:orientation val="minMax"/>
          <c:min val="0"/>
        </c:scaling>
        <c:delete val="0"/>
        <c:axPos val="l"/>
        <c:majorGridlines/>
        <c:numFmt formatCode="&quot;$&quot;#,##0" sourceLinked="1"/>
        <c:majorTickMark val="out"/>
        <c:minorTickMark val="none"/>
        <c:tickLblPos val="nextTo"/>
        <c:crossAx val="2308565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en-US" sz="2000"/>
              <a:t>Learning Resource</a:t>
            </a:r>
            <a:r>
              <a:rPr lang="en-US" sz="2000" baseline="0"/>
              <a:t> </a:t>
            </a:r>
            <a:r>
              <a:rPr lang="en-US" sz="2000"/>
              <a:t>Income</a:t>
            </a: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801692388375315"/>
          <c:y val="0.19602497446827699"/>
          <c:w val="0.82957126706614337"/>
          <c:h val="0.6095014342853065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'Table Data'!$K$5</c:f>
              <c:strCache>
                <c:ptCount val="1"/>
                <c:pt idx="0">
                  <c:v>Curriculum Income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'Table Data'!$A$7:$A$22</c:f>
              <c:numCache>
                <c:formatCode>General</c:formatCode>
                <c:ptCount val="1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</c:numCache>
            </c:numRef>
          </c:cat>
          <c:val>
            <c:numRef>
              <c:f>'Table Data'!$K$7:$K$22</c:f>
              <c:numCache>
                <c:formatCode>"$"#,##0</c:formatCode>
                <c:ptCount val="16"/>
                <c:pt idx="0">
                  <c:v>6060.71</c:v>
                </c:pt>
                <c:pt idx="1">
                  <c:v>9804.48</c:v>
                </c:pt>
                <c:pt idx="2">
                  <c:v>14891.6</c:v>
                </c:pt>
                <c:pt idx="3">
                  <c:v>2288.31</c:v>
                </c:pt>
                <c:pt idx="4">
                  <c:v>4694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45155</c:v>
                </c:pt>
                <c:pt idx="10">
                  <c:v>90513.84</c:v>
                </c:pt>
                <c:pt idx="11">
                  <c:v>123244</c:v>
                </c:pt>
                <c:pt idx="12">
                  <c:v>86152</c:v>
                </c:pt>
                <c:pt idx="13">
                  <c:v>113682.98000000001</c:v>
                </c:pt>
                <c:pt idx="14">
                  <c:v>103670</c:v>
                </c:pt>
                <c:pt idx="15">
                  <c:v>86035.28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C3-48A6-AF00-DDCCC876F4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30854168"/>
        <c:axId val="230854560"/>
        <c:axId val="0"/>
      </c:bar3DChart>
      <c:catAx>
        <c:axId val="2308541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 b="1"/>
            </a:pPr>
            <a:endParaRPr lang="en-US"/>
          </a:p>
        </c:txPr>
        <c:crossAx val="230854560"/>
        <c:crosses val="autoZero"/>
        <c:auto val="1"/>
        <c:lblAlgn val="ctr"/>
        <c:lblOffset val="100"/>
        <c:noMultiLvlLbl val="0"/>
      </c:catAx>
      <c:valAx>
        <c:axId val="230854560"/>
        <c:scaling>
          <c:orientation val="minMax"/>
          <c:min val="0"/>
        </c:scaling>
        <c:delete val="0"/>
        <c:axPos val="l"/>
        <c:majorGridlines/>
        <c:numFmt formatCode="&quot;$&quot;#,##0" sourceLinked="1"/>
        <c:majorTickMark val="out"/>
        <c:minorTickMark val="none"/>
        <c:tickLblPos val="nextTo"/>
        <c:crossAx val="23085416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en-US" sz="2000"/>
              <a:t>Curriculum</a:t>
            </a:r>
            <a:r>
              <a:rPr lang="en-US" sz="2000" baseline="0"/>
              <a:t> Income Breakout</a:t>
            </a:r>
            <a:endParaRPr lang="en-US" sz="2000"/>
          </a:p>
        </c:rich>
      </c:tx>
      <c:overlay val="1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012708835439699"/>
          <c:y val="0.16628188510571423"/>
          <c:w val="0.83635922649570105"/>
          <c:h val="0.4988110731290706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'Table Data'!$G$5</c:f>
              <c:strCache>
                <c:ptCount val="1"/>
                <c:pt idx="0">
                  <c:v>Pearson (Text Books)</c:v>
                </c:pt>
              </c:strCache>
            </c:strRef>
          </c:tx>
          <c:invertIfNegative val="0"/>
          <c:cat>
            <c:numRef>
              <c:f>'Table Data'!$A$16:$A$22</c:f>
              <c:numCache>
                <c:formatCode>General</c:formatCode>
                <c:ptCount val="7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</c:numCache>
            </c:numRef>
          </c:cat>
          <c:val>
            <c:numRef>
              <c:f>'Table Data'!$G$16:$G$22</c:f>
              <c:numCache>
                <c:formatCode>"$"#,##0</c:formatCode>
                <c:ptCount val="7"/>
                <c:pt idx="0">
                  <c:v>20440</c:v>
                </c:pt>
                <c:pt idx="1">
                  <c:v>64647.34</c:v>
                </c:pt>
                <c:pt idx="2">
                  <c:v>77444</c:v>
                </c:pt>
                <c:pt idx="3">
                  <c:v>46158</c:v>
                </c:pt>
                <c:pt idx="4">
                  <c:v>66319.63</c:v>
                </c:pt>
                <c:pt idx="5">
                  <c:v>60568</c:v>
                </c:pt>
                <c:pt idx="6">
                  <c:v>63115.28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1E-4B58-A2D3-DF6E08E79A5F}"/>
            </c:ext>
          </c:extLst>
        </c:ser>
        <c:ser>
          <c:idx val="1"/>
          <c:order val="1"/>
          <c:tx>
            <c:strRef>
              <c:f>'Table Data'!$H$5</c:f>
              <c:strCache>
                <c:ptCount val="1"/>
                <c:pt idx="0">
                  <c:v>Student Workbooks</c:v>
                </c:pt>
              </c:strCache>
            </c:strRef>
          </c:tx>
          <c:invertIfNegative val="0"/>
          <c:cat>
            <c:numRef>
              <c:f>'Table Data'!$A$16:$A$22</c:f>
              <c:numCache>
                <c:formatCode>General</c:formatCode>
                <c:ptCount val="7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</c:numCache>
            </c:numRef>
          </c:cat>
          <c:val>
            <c:numRef>
              <c:f>'Table Data'!$H$16:$H$22</c:f>
              <c:numCache>
                <c:formatCode>"$"#,##0</c:formatCode>
                <c:ptCount val="7"/>
                <c:pt idx="0">
                  <c:v>8325</c:v>
                </c:pt>
                <c:pt idx="1">
                  <c:v>6075.97</c:v>
                </c:pt>
                <c:pt idx="2">
                  <c:v>12945</c:v>
                </c:pt>
                <c:pt idx="3">
                  <c:v>4864</c:v>
                </c:pt>
                <c:pt idx="4">
                  <c:v>7547.35</c:v>
                </c:pt>
                <c:pt idx="5">
                  <c:v>5716</c:v>
                </c:pt>
                <c:pt idx="6">
                  <c:v>4697.5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01E-4B58-A2D3-DF6E08E79A5F}"/>
            </c:ext>
          </c:extLst>
        </c:ser>
        <c:ser>
          <c:idx val="2"/>
          <c:order val="2"/>
          <c:tx>
            <c:strRef>
              <c:f>'Table Data'!$I$5</c:f>
              <c:strCache>
                <c:ptCount val="1"/>
                <c:pt idx="0">
                  <c:v>PTEX Exam</c:v>
                </c:pt>
              </c:strCache>
            </c:strRef>
          </c:tx>
          <c:invertIfNegative val="0"/>
          <c:cat>
            <c:numRef>
              <c:f>'Table Data'!$A$16:$A$22</c:f>
              <c:numCache>
                <c:formatCode>General</c:formatCode>
                <c:ptCount val="7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</c:numCache>
            </c:numRef>
          </c:cat>
          <c:val>
            <c:numRef>
              <c:f>'Table Data'!$I$16:$I$22</c:f>
              <c:numCache>
                <c:formatCode>"$"#,##0</c:formatCode>
                <c:ptCount val="7"/>
                <c:pt idx="0">
                  <c:v>14650</c:v>
                </c:pt>
                <c:pt idx="1">
                  <c:v>9270</c:v>
                </c:pt>
                <c:pt idx="2">
                  <c:v>19158</c:v>
                </c:pt>
                <c:pt idx="3">
                  <c:v>25750</c:v>
                </c:pt>
                <c:pt idx="4">
                  <c:v>34237</c:v>
                </c:pt>
                <c:pt idx="5">
                  <c:v>32159</c:v>
                </c:pt>
                <c:pt idx="6">
                  <c:v>14442.5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01E-4B58-A2D3-DF6E08E79A5F}"/>
            </c:ext>
          </c:extLst>
        </c:ser>
        <c:ser>
          <c:idx val="3"/>
          <c:order val="3"/>
          <c:tx>
            <c:strRef>
              <c:f>'Table Data'!$J$5</c:f>
              <c:strCache>
                <c:ptCount val="1"/>
                <c:pt idx="0">
                  <c:v>WBT Orders</c:v>
                </c:pt>
              </c:strCache>
            </c:strRef>
          </c:tx>
          <c:invertIfNegative val="0"/>
          <c:cat>
            <c:numRef>
              <c:f>'Table Data'!$A$16:$A$22</c:f>
              <c:numCache>
                <c:formatCode>General</c:formatCode>
                <c:ptCount val="7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</c:numCache>
            </c:numRef>
          </c:cat>
          <c:val>
            <c:numRef>
              <c:f>'Table Data'!$J$16:$J$22</c:f>
              <c:numCache>
                <c:formatCode>"$"#,##0</c:formatCode>
                <c:ptCount val="7"/>
                <c:pt idx="0">
                  <c:v>1740</c:v>
                </c:pt>
                <c:pt idx="1">
                  <c:v>10520.53</c:v>
                </c:pt>
                <c:pt idx="2">
                  <c:v>13697</c:v>
                </c:pt>
                <c:pt idx="3">
                  <c:v>9380</c:v>
                </c:pt>
                <c:pt idx="4">
                  <c:v>5579</c:v>
                </c:pt>
                <c:pt idx="5">
                  <c:v>5227</c:v>
                </c:pt>
                <c:pt idx="6">
                  <c:v>3780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01E-4B58-A2D3-DF6E08E79A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30858872"/>
        <c:axId val="230859264"/>
        <c:axId val="0"/>
      </c:bar3DChart>
      <c:catAx>
        <c:axId val="2308588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 b="1"/>
            </a:pPr>
            <a:endParaRPr lang="en-US"/>
          </a:p>
        </c:txPr>
        <c:crossAx val="230859264"/>
        <c:crosses val="autoZero"/>
        <c:auto val="1"/>
        <c:lblAlgn val="ctr"/>
        <c:lblOffset val="100"/>
        <c:noMultiLvlLbl val="0"/>
      </c:catAx>
      <c:valAx>
        <c:axId val="230859264"/>
        <c:scaling>
          <c:orientation val="minMax"/>
          <c:max val="80000"/>
          <c:min val="0"/>
        </c:scaling>
        <c:delete val="0"/>
        <c:axPos val="l"/>
        <c:majorGridlines/>
        <c:numFmt formatCode="&quot;$&quot;#,##0" sourceLinked="1"/>
        <c:majorTickMark val="out"/>
        <c:minorTickMark val="none"/>
        <c:tickLblPos val="nextTo"/>
        <c:crossAx val="230858872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txPr>
        <a:bodyPr/>
        <a:lstStyle/>
        <a:p>
          <a:pPr>
            <a:defRPr sz="2000"/>
          </a:pPr>
          <a:endParaRPr lang="en-US"/>
        </a:p>
      </c:txPr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3870620011006418"/>
          <c:y val="0.18780554844362263"/>
          <c:w val="0.839446732800048"/>
          <c:h val="0.6875788882755936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'Table Data'!$X$5</c:f>
              <c:strCache>
                <c:ptCount val="1"/>
                <c:pt idx="0">
                  <c:v>ISC Profit/Loss</c:v>
                </c:pt>
              </c:strCache>
            </c:strRef>
          </c:tx>
          <c:invertIfNegative val="0"/>
          <c:dLbls>
            <c:dLbl>
              <c:idx val="3"/>
              <c:layout>
                <c:manualLayout>
                  <c:x val="0"/>
                  <c:y val="1.99308495922582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015-46A2-8D56-349CE0211F7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'Table Data'!$A$12:$A$22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'Table Data'!$X$12:$X$22</c:f>
              <c:numCache>
                <c:formatCode>"$"#,##0</c:formatCode>
                <c:ptCount val="11"/>
                <c:pt idx="0">
                  <c:v>18211.785714285714</c:v>
                </c:pt>
                <c:pt idx="1">
                  <c:v>17724.931506849316</c:v>
                </c:pt>
                <c:pt idx="2">
                  <c:v>17783.442307692305</c:v>
                </c:pt>
                <c:pt idx="3">
                  <c:v>-1696.5228758169978</c:v>
                </c:pt>
                <c:pt idx="4">
                  <c:v>27343.249459459461</c:v>
                </c:pt>
                <c:pt idx="5">
                  <c:v>28460</c:v>
                </c:pt>
                <c:pt idx="6">
                  <c:v>22417</c:v>
                </c:pt>
                <c:pt idx="7">
                  <c:v>49549</c:v>
                </c:pt>
                <c:pt idx="8">
                  <c:v>48226.53</c:v>
                </c:pt>
                <c:pt idx="9">
                  <c:v>16566</c:v>
                </c:pt>
                <c:pt idx="10">
                  <c:v>11000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015-46A2-8D56-349CE0211F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30476072"/>
        <c:axId val="230476464"/>
        <c:axId val="0"/>
      </c:bar3DChart>
      <c:catAx>
        <c:axId val="2304760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txPr>
          <a:bodyPr rot="-5400000" vert="horz"/>
          <a:lstStyle/>
          <a:p>
            <a:pPr>
              <a:defRPr b="1"/>
            </a:pPr>
            <a:endParaRPr lang="en-US"/>
          </a:p>
        </c:txPr>
        <c:crossAx val="230476464"/>
        <c:crosses val="autoZero"/>
        <c:auto val="1"/>
        <c:lblAlgn val="ctr"/>
        <c:lblOffset val="100"/>
        <c:noMultiLvlLbl val="0"/>
      </c:catAx>
      <c:valAx>
        <c:axId val="230476464"/>
        <c:scaling>
          <c:orientation val="minMax"/>
          <c:max val="50000"/>
        </c:scaling>
        <c:delete val="0"/>
        <c:axPos val="l"/>
        <c:majorGridlines/>
        <c:numFmt formatCode="&quot;$&quot;#,##0" sourceLinked="0"/>
        <c:majorTickMark val="out"/>
        <c:minorTickMark val="none"/>
        <c:tickLblPos val="nextTo"/>
        <c:crossAx val="2304760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txPr>
        <a:bodyPr/>
        <a:lstStyle/>
        <a:p>
          <a:pPr>
            <a:defRPr sz="2000"/>
          </a:pPr>
          <a:endParaRPr lang="en-US"/>
        </a:p>
      </c:txPr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503299400458344"/>
          <c:y val="0.22197266940826016"/>
          <c:w val="0.83212343052617899"/>
          <c:h val="0.7394612573740202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'Table Data'!$AY$5</c:f>
              <c:strCache>
                <c:ptCount val="1"/>
                <c:pt idx="0">
                  <c:v>NTSC - Profit/Loss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'Table Data'!$A$16:$A$22</c:f>
              <c:numCache>
                <c:formatCode>General</c:formatCode>
                <c:ptCount val="7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</c:numCache>
            </c:numRef>
          </c:cat>
          <c:val>
            <c:numRef>
              <c:f>'Table Data'!$AY$16:$AY$22</c:f>
              <c:numCache>
                <c:formatCode>"$"#,##0</c:formatCode>
                <c:ptCount val="7"/>
                <c:pt idx="0">
                  <c:v>-2900</c:v>
                </c:pt>
                <c:pt idx="1">
                  <c:v>-2500</c:v>
                </c:pt>
                <c:pt idx="2">
                  <c:v>-23000</c:v>
                </c:pt>
                <c:pt idx="3">
                  <c:v>-3854</c:v>
                </c:pt>
                <c:pt idx="4">
                  <c:v>7415</c:v>
                </c:pt>
                <c:pt idx="5">
                  <c:v>1425</c:v>
                </c:pt>
                <c:pt idx="6">
                  <c:v>26125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7C-4E24-904F-B14950F4CA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31140336"/>
        <c:axId val="231140728"/>
        <c:axId val="0"/>
      </c:bar3DChart>
      <c:catAx>
        <c:axId val="2311403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b="1"/>
            </a:pPr>
            <a:endParaRPr lang="en-US"/>
          </a:p>
        </c:txPr>
        <c:crossAx val="231140728"/>
        <c:crosses val="autoZero"/>
        <c:auto val="1"/>
        <c:lblAlgn val="ctr"/>
        <c:lblOffset val="100"/>
        <c:noMultiLvlLbl val="0"/>
      </c:catAx>
      <c:valAx>
        <c:axId val="231140728"/>
        <c:scaling>
          <c:orientation val="minMax"/>
          <c:max val="10000"/>
          <c:min val="-25000"/>
        </c:scaling>
        <c:delete val="0"/>
        <c:axPos val="l"/>
        <c:majorGridlines/>
        <c:numFmt formatCode="&quot;$&quot;#,##0" sourceLinked="0"/>
        <c:majorTickMark val="out"/>
        <c:minorTickMark val="none"/>
        <c:tickLblPos val="nextTo"/>
        <c:crossAx val="2311403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20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2000" b="1">
                <a:solidFill>
                  <a:sysClr val="windowText" lastClr="000000"/>
                </a:solidFill>
              </a:rPr>
              <a:t>NAPTA Actual Over-Under Spending from Budgeted Allowance</a:t>
            </a:r>
          </a:p>
        </c:rich>
      </c:tx>
      <c:layout>
        <c:manualLayout>
          <c:xMode val="edge"/>
          <c:yMode val="edge"/>
          <c:x val="0.15916278570150338"/>
          <c:y val="2.103338762156325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sz="20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5088951790992984E-2"/>
          <c:y val="0.21747280246119449"/>
          <c:w val="0.88874052079515931"/>
          <c:h val="0.7573699693647268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'Historical Over-Under Spend'!$G$6</c:f>
              <c:strCache>
                <c:ptCount val="1"/>
                <c:pt idx="0">
                  <c:v>Actual Over-Under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'Historical Over-Under Spend'!$C$7:$C$18</c:f>
              <c:numCache>
                <c:formatCode>General</c:formatCode>
                <c:ptCount val="12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</c:numCache>
            </c:numRef>
          </c:cat>
          <c:val>
            <c:numRef>
              <c:f>'Historical Over-Under Spend'!$G$7:$G$18</c:f>
              <c:numCache>
                <c:formatCode>"$"#,##0.00_);[Red]\("$"#,##0.00\)</c:formatCode>
                <c:ptCount val="12"/>
                <c:pt idx="0">
                  <c:v>62929</c:v>
                </c:pt>
                <c:pt idx="1">
                  <c:v>5969</c:v>
                </c:pt>
                <c:pt idx="2">
                  <c:v>27312</c:v>
                </c:pt>
                <c:pt idx="3">
                  <c:v>24094</c:v>
                </c:pt>
                <c:pt idx="4">
                  <c:v>44281</c:v>
                </c:pt>
                <c:pt idx="5">
                  <c:v>-25101</c:v>
                </c:pt>
                <c:pt idx="6">
                  <c:v>154099</c:v>
                </c:pt>
                <c:pt idx="7">
                  <c:v>12851</c:v>
                </c:pt>
                <c:pt idx="8">
                  <c:v>8978.9899999999907</c:v>
                </c:pt>
                <c:pt idx="9">
                  <c:v>50190.369999999995</c:v>
                </c:pt>
                <c:pt idx="10">
                  <c:v>-27415.210000000021</c:v>
                </c:pt>
                <c:pt idx="11">
                  <c:v>12378.719999999972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51-4998-A7FE-BAC15E878E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shape val="box"/>
        <c:axId val="700474784"/>
        <c:axId val="700475112"/>
        <c:axId val="0"/>
      </c:bar3DChart>
      <c:catAx>
        <c:axId val="700474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0475112"/>
        <c:crosses val="autoZero"/>
        <c:auto val="1"/>
        <c:lblAlgn val="ctr"/>
        <c:lblOffset val="100"/>
        <c:noMultiLvlLbl val="0"/>
      </c:catAx>
      <c:valAx>
        <c:axId val="700475112"/>
        <c:scaling>
          <c:orientation val="minMax"/>
          <c:max val="16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.00_);[Red]\(&quot;$&quot;#,##0.0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04747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accent1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txPr>
        <a:bodyPr/>
        <a:lstStyle/>
        <a:p>
          <a:pPr>
            <a:defRPr sz="2000"/>
          </a:pPr>
          <a:endParaRPr lang="en-US"/>
        </a:p>
      </c:txPr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833807247984107"/>
          <c:y val="0.19826738076182102"/>
          <c:w val="0.82920149213177341"/>
          <c:h val="0.6260593588960838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'Table Data'!$C$5</c:f>
              <c:strCache>
                <c:ptCount val="1"/>
                <c:pt idx="0">
                  <c:v>End of Year Balance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'Table Data'!$A$7:$A$22</c:f>
              <c:numCache>
                <c:formatCode>General</c:formatCode>
                <c:ptCount val="1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</c:numCache>
            </c:numRef>
          </c:cat>
          <c:val>
            <c:numRef>
              <c:f>'Table Data'!$C$7:$C$22</c:f>
              <c:numCache>
                <c:formatCode>"$"#,##0.00</c:formatCode>
                <c:ptCount val="16"/>
                <c:pt idx="0">
                  <c:v>37869.22</c:v>
                </c:pt>
                <c:pt idx="1">
                  <c:v>47962.03</c:v>
                </c:pt>
                <c:pt idx="2">
                  <c:v>76517</c:v>
                </c:pt>
                <c:pt idx="3">
                  <c:v>44038.09</c:v>
                </c:pt>
                <c:pt idx="4">
                  <c:v>77737</c:v>
                </c:pt>
                <c:pt idx="5">
                  <c:v>94000</c:v>
                </c:pt>
                <c:pt idx="6">
                  <c:v>121500</c:v>
                </c:pt>
                <c:pt idx="7">
                  <c:v>155000</c:v>
                </c:pt>
                <c:pt idx="8">
                  <c:v>197781</c:v>
                </c:pt>
                <c:pt idx="9">
                  <c:v>178780</c:v>
                </c:pt>
                <c:pt idx="10">
                  <c:v>333641</c:v>
                </c:pt>
                <c:pt idx="11">
                  <c:v>364995</c:v>
                </c:pt>
                <c:pt idx="12">
                  <c:v>378774</c:v>
                </c:pt>
                <c:pt idx="13">
                  <c:v>418784.37</c:v>
                </c:pt>
                <c:pt idx="14">
                  <c:v>407133.79</c:v>
                </c:pt>
                <c:pt idx="15">
                  <c:v>415482.5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63-4715-8342-0667A5E442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30857696"/>
        <c:axId val="230858088"/>
        <c:axId val="0"/>
      </c:bar3DChart>
      <c:catAx>
        <c:axId val="2308576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 b="1"/>
            </a:pPr>
            <a:endParaRPr lang="en-US"/>
          </a:p>
        </c:txPr>
        <c:crossAx val="230858088"/>
        <c:crosses val="autoZero"/>
        <c:auto val="1"/>
        <c:lblAlgn val="ctr"/>
        <c:lblOffset val="100"/>
        <c:noMultiLvlLbl val="0"/>
      </c:catAx>
      <c:valAx>
        <c:axId val="230858088"/>
        <c:scaling>
          <c:orientation val="minMax"/>
          <c:max val="500000"/>
          <c:min val="0"/>
        </c:scaling>
        <c:delete val="0"/>
        <c:axPos val="l"/>
        <c:majorGridlines/>
        <c:numFmt formatCode="&quot;$&quot;#,##0" sourceLinked="0"/>
        <c:majorTickMark val="out"/>
        <c:minorTickMark val="none"/>
        <c:tickLblPos val="nextTo"/>
        <c:crossAx val="2308576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7620395B-FAD7-4D53-8E72-75F49DA0B207}" type="datetimeFigureOut">
              <a:rPr lang="en-US" smtClean="0"/>
              <a:t>2/25/2021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8275" y="1173163"/>
            <a:ext cx="4225925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99741112-60E5-4753-BB89-CC2DB21647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7798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741112-60E5-4753-BB89-CC2DB21647B0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7738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DD4D23-C98A-435E-AE88-9061F8349B0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74521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19555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60868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17875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741112-60E5-4753-BB89-CC2DB21647B0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9609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741112-60E5-4753-BB89-CC2DB21647B0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21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1905000"/>
            <a:ext cx="9144000" cy="457200"/>
          </a:xfrm>
          <a:prstGeom prst="rect">
            <a:avLst/>
          </a:prstGeom>
          <a:solidFill>
            <a:srgbClr val="008B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pp header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2309091"/>
          </a:xfrm>
          <a:prstGeom prst="rect">
            <a:avLst/>
          </a:prstGeom>
        </p:spPr>
      </p:pic>
      <p:sp>
        <p:nvSpPr>
          <p:cNvPr id="15" name="TextBox 14"/>
          <p:cNvSpPr txBox="1"/>
          <p:nvPr userDrawn="1"/>
        </p:nvSpPr>
        <p:spPr>
          <a:xfrm>
            <a:off x="609600" y="3124200"/>
            <a:ext cx="807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Instructor Skills Conference VII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609600" y="3925669"/>
            <a:ext cx="807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New Orleans 2016</a:t>
            </a:r>
            <a:endParaRPr lang="en-US" sz="3600" b="1" dirty="0">
              <a:solidFill>
                <a:schemeClr val="tx1">
                  <a:lumMod val="50000"/>
                  <a:lumOff val="50000"/>
                </a:schemeClr>
              </a:solidFill>
              <a:effectLst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457200" y="1371600"/>
            <a:ext cx="8229600" cy="76200"/>
          </a:xfrm>
          <a:prstGeom prst="rect">
            <a:avLst/>
          </a:prstGeom>
          <a:solidFill>
            <a:srgbClr val="008B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8FDF36-87D1-47AF-910A-7C762A9C0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7CFE1-A93E-4F89-AF21-8A79A68C610B}" type="datetimeFigureOut">
              <a:rPr lang="en-US" smtClean="0"/>
              <a:t>2/25/2021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0A5F8D-9F02-450D-9E44-9981B7B1E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6BE6DA-1434-4157-97AC-FEB9C53B8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D4ECB-8F29-4033-B4BB-8F263CE45B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220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 Option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75" y="409958"/>
            <a:ext cx="860409" cy="81053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2765" y="1680064"/>
            <a:ext cx="3683000" cy="2244236"/>
          </a:xfrm>
        </p:spPr>
        <p:txBody>
          <a:bodyPr anchor="t" anchorCtr="0"/>
          <a:lstStyle>
            <a:lvl1pPr algn="l">
              <a:lnSpc>
                <a:spcPts val="3150"/>
              </a:lnSpc>
              <a:defRPr sz="2850" spc="15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765" y="4057650"/>
            <a:ext cx="3397250" cy="1466850"/>
          </a:xfrm>
        </p:spPr>
        <p:txBody>
          <a:bodyPr/>
          <a:lstStyle>
            <a:lvl1pPr marL="0" indent="0" algn="l">
              <a:lnSpc>
                <a:spcPts val="1800"/>
              </a:lnSpc>
              <a:spcAft>
                <a:spcPts val="0"/>
              </a:spcAft>
              <a:buNone/>
              <a:defRPr sz="1350" b="0" i="0">
                <a:solidFill>
                  <a:srgbClr val="FFFFFF"/>
                </a:solidFill>
                <a:latin typeface="+mn-lt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/>
          </p:nvPr>
        </p:nvSpPr>
        <p:spPr>
          <a:xfrm>
            <a:off x="472765" y="6265863"/>
            <a:ext cx="3962400" cy="285750"/>
          </a:xfrm>
        </p:spPr>
        <p:txBody>
          <a:bodyPr/>
          <a:lstStyle>
            <a:lvl1pPr>
              <a:lnSpc>
                <a:spcPts val="1650"/>
              </a:lnSpc>
              <a:spcAft>
                <a:spcPts val="0"/>
              </a:spcAft>
              <a:defRPr sz="1350" b="0" i="0">
                <a:solidFill>
                  <a:srgbClr val="FFFFFF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2" hasCustomPrompt="1"/>
          </p:nvPr>
        </p:nvSpPr>
        <p:spPr>
          <a:xfrm>
            <a:off x="4581524" y="0"/>
            <a:ext cx="4562475" cy="6858000"/>
          </a:xfrm>
          <a:solidFill>
            <a:srgbClr val="BBBBBB"/>
          </a:solidFill>
        </p:spPr>
        <p:txBody>
          <a:bodyPr tIns="2592000"/>
          <a:lstStyle>
            <a:lvl1pPr algn="ctr">
              <a:defRPr sz="825"/>
            </a:lvl1pPr>
          </a:lstStyle>
          <a:p>
            <a:r>
              <a:rPr lang="en-GB" dirty="0"/>
              <a:t>Insert photographic image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9582" y="6515931"/>
            <a:ext cx="124741" cy="110332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600" b="1">
                <a:solidFill>
                  <a:schemeClr val="bg2"/>
                </a:solidFill>
                <a:latin typeface="+mn-lt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fld id="{DDBE135E-2566-4748-853C-8A3B78F0FB00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8506859" y="6520020"/>
            <a:ext cx="0" cy="8640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6686316" y="6515931"/>
            <a:ext cx="1793117" cy="11033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525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Presentation Title Arial Bold 7 pt</a:t>
            </a:r>
          </a:p>
        </p:txBody>
      </p:sp>
    </p:spTree>
    <p:extLst>
      <p:ext uri="{BB962C8B-B14F-4D97-AF65-F5344CB8AC3E}">
        <p14:creationId xmlns:p14="http://schemas.microsoft.com/office/powerpoint/2010/main" val="4146109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417600"/>
            <a:ext cx="8208169" cy="1096875"/>
          </a:xfrm>
        </p:spPr>
        <p:txBody>
          <a:bodyPr/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67917" y="1704977"/>
            <a:ext cx="6666077" cy="3171825"/>
          </a:xfrm>
        </p:spPr>
        <p:txBody>
          <a:bodyPr/>
          <a:lstStyle>
            <a:lvl1pPr>
              <a:defRPr sz="1350">
                <a:solidFill>
                  <a:srgbClr val="000000"/>
                </a:solidFill>
              </a:defRPr>
            </a:lvl1pPr>
            <a:lvl2pPr>
              <a:defRPr sz="1350">
                <a:solidFill>
                  <a:srgbClr val="000000"/>
                </a:solidFill>
              </a:defRPr>
            </a:lvl2pPr>
            <a:lvl3pPr>
              <a:defRPr sz="1350">
                <a:solidFill>
                  <a:srgbClr val="000000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9582" y="6515931"/>
            <a:ext cx="124741" cy="110332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600" b="1">
                <a:solidFill>
                  <a:schemeClr val="bg2"/>
                </a:solidFill>
                <a:latin typeface="+mn-lt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fld id="{DDBE135E-2566-4748-853C-8A3B78F0FB00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6686316" y="6515931"/>
            <a:ext cx="1793117" cy="11033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525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Presentation Title Arial Bold 7 pt</a:t>
            </a:r>
          </a:p>
        </p:txBody>
      </p:sp>
    </p:spTree>
    <p:extLst>
      <p:ext uri="{BB962C8B-B14F-4D97-AF65-F5344CB8AC3E}">
        <p14:creationId xmlns:p14="http://schemas.microsoft.com/office/powerpoint/2010/main" val="2128211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417600"/>
            <a:ext cx="8208169" cy="1096875"/>
          </a:xfrm>
        </p:spPr>
        <p:txBody>
          <a:bodyPr/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67917" y="1704977"/>
            <a:ext cx="6666077" cy="3171825"/>
          </a:xfrm>
        </p:spPr>
        <p:txBody>
          <a:bodyPr/>
          <a:lstStyle>
            <a:lvl1pPr>
              <a:defRPr sz="1350">
                <a:solidFill>
                  <a:srgbClr val="000000"/>
                </a:solidFill>
              </a:defRPr>
            </a:lvl1pPr>
            <a:lvl2pPr>
              <a:defRPr sz="1350">
                <a:solidFill>
                  <a:srgbClr val="000000"/>
                </a:solidFill>
              </a:defRPr>
            </a:lvl2pPr>
            <a:lvl3pPr>
              <a:defRPr sz="1350">
                <a:solidFill>
                  <a:srgbClr val="000000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9582" y="6515931"/>
            <a:ext cx="124741" cy="110332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600" b="1">
                <a:solidFill>
                  <a:schemeClr val="bg2"/>
                </a:solidFill>
                <a:latin typeface="+mn-lt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fld id="{DDBE135E-2566-4748-853C-8A3B78F0FB00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6686316" y="6515931"/>
            <a:ext cx="1793117" cy="11033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525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Presentation Title Arial Bold 7 pt</a:t>
            </a:r>
          </a:p>
        </p:txBody>
      </p:sp>
    </p:spTree>
    <p:extLst>
      <p:ext uri="{BB962C8B-B14F-4D97-AF65-F5344CB8AC3E}">
        <p14:creationId xmlns:p14="http://schemas.microsoft.com/office/powerpoint/2010/main" val="2075060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417600"/>
            <a:ext cx="8208169" cy="1096875"/>
          </a:xfrm>
        </p:spPr>
        <p:txBody>
          <a:bodyPr/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67917" y="1704977"/>
            <a:ext cx="6666077" cy="3171825"/>
          </a:xfrm>
        </p:spPr>
        <p:txBody>
          <a:bodyPr/>
          <a:lstStyle>
            <a:lvl1pPr>
              <a:defRPr sz="1350">
                <a:solidFill>
                  <a:srgbClr val="000000"/>
                </a:solidFill>
              </a:defRPr>
            </a:lvl1pPr>
            <a:lvl2pPr>
              <a:defRPr sz="1350">
                <a:solidFill>
                  <a:srgbClr val="000000"/>
                </a:solidFill>
              </a:defRPr>
            </a:lvl2pPr>
            <a:lvl3pPr>
              <a:defRPr sz="1350">
                <a:solidFill>
                  <a:srgbClr val="000000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9582" y="6515931"/>
            <a:ext cx="124741" cy="110332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600" b="1">
                <a:solidFill>
                  <a:schemeClr val="bg2"/>
                </a:solidFill>
                <a:latin typeface="+mn-lt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fld id="{DDBE135E-2566-4748-853C-8A3B78F0FB00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6686316" y="6515931"/>
            <a:ext cx="1793117" cy="11033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525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Presentation Title Arial Bold 7 pt</a:t>
            </a:r>
          </a:p>
        </p:txBody>
      </p:sp>
    </p:spTree>
    <p:extLst>
      <p:ext uri="{BB962C8B-B14F-4D97-AF65-F5344CB8AC3E}">
        <p14:creationId xmlns:p14="http://schemas.microsoft.com/office/powerpoint/2010/main" val="902164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able of Content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5825" y="1332225"/>
            <a:ext cx="4190261" cy="393450"/>
          </a:xfrm>
        </p:spPr>
        <p:txBody>
          <a:bodyPr anchor="b" anchorCtr="0"/>
          <a:lstStyle>
            <a:lvl1pPr>
              <a:lnSpc>
                <a:spcPts val="2100"/>
              </a:lnSpc>
              <a:defRPr sz="195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482791" y="2000250"/>
            <a:ext cx="4193294" cy="3113088"/>
          </a:xfrm>
        </p:spPr>
        <p:txBody>
          <a:bodyPr/>
          <a:lstStyle>
            <a:lvl1pPr marL="321469" indent="-321469">
              <a:lnSpc>
                <a:spcPts val="1575"/>
              </a:lnSpc>
              <a:spcAft>
                <a:spcPts val="450"/>
              </a:spcAft>
              <a:tabLst>
                <a:tab pos="307181" algn="l"/>
              </a:tabLst>
              <a:defRPr sz="1350">
                <a:solidFill>
                  <a:schemeClr val="bg2"/>
                </a:solidFill>
              </a:defRPr>
            </a:lvl1pPr>
            <a:lvl2pPr>
              <a:lnSpc>
                <a:spcPts val="1350"/>
              </a:lnSpc>
              <a:spcAft>
                <a:spcPts val="0"/>
              </a:spcAft>
              <a:defRPr sz="1200">
                <a:solidFill>
                  <a:schemeClr val="tx2"/>
                </a:solidFill>
              </a:defRPr>
            </a:lvl2pPr>
          </a:lstStyle>
          <a:p>
            <a:pPr lvl="0"/>
            <a:r>
              <a:rPr lang="en-US" dirty="0"/>
              <a:t>00	Click to edit Master text styles</a:t>
            </a:r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2" hasCustomPrompt="1"/>
          </p:nvPr>
        </p:nvSpPr>
        <p:spPr>
          <a:xfrm>
            <a:off x="1" y="0"/>
            <a:ext cx="3876674" cy="6858000"/>
          </a:xfrm>
          <a:solidFill>
            <a:srgbClr val="BBBBBB"/>
          </a:solidFill>
        </p:spPr>
        <p:txBody>
          <a:bodyPr vert="horz" lIns="0" tIns="2592000" rIns="0" bIns="0" rtlCol="0">
            <a:noAutofit/>
          </a:bodyPr>
          <a:lstStyle>
            <a:lvl1pPr marL="0" marR="0" indent="0" algn="ctr" defTabSz="685800" rtl="0" eaLnBrk="1" fontAlgn="auto" latinLnBrk="0" hangingPunct="1">
              <a:lnSpc>
                <a:spcPts val="14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en-US" sz="825" dirty="0"/>
            </a:lvl1pPr>
          </a:lstStyle>
          <a:p>
            <a:pPr marL="0" marR="0" lvl="0" indent="0" algn="ctr" defTabSz="685800" rtl="0" eaLnBrk="1" fontAlgn="auto" latinLnBrk="0" hangingPunct="1">
              <a:lnSpc>
                <a:spcPts val="14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dirty="0"/>
              <a:t>Insert photographic image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9582" y="6515931"/>
            <a:ext cx="124741" cy="110332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600" b="1">
                <a:solidFill>
                  <a:schemeClr val="bg2"/>
                </a:solidFill>
                <a:latin typeface="+mn-lt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fld id="{DDBE135E-2566-4748-853C-8A3B78F0FB00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6686316" y="6515931"/>
            <a:ext cx="1793117" cy="11033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525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Presentation Title Arial Bold 7 pt</a:t>
            </a:r>
          </a:p>
        </p:txBody>
      </p:sp>
    </p:spTree>
    <p:extLst>
      <p:ext uri="{BB962C8B-B14F-4D97-AF65-F5344CB8AC3E}">
        <p14:creationId xmlns:p14="http://schemas.microsoft.com/office/powerpoint/2010/main" val="2494374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417600"/>
            <a:ext cx="8208169" cy="1096875"/>
          </a:xfrm>
        </p:spPr>
        <p:txBody>
          <a:bodyPr/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67917" y="1704977"/>
            <a:ext cx="6666077" cy="3171825"/>
          </a:xfrm>
        </p:spPr>
        <p:txBody>
          <a:bodyPr/>
          <a:lstStyle>
            <a:lvl1pPr>
              <a:defRPr sz="1350">
                <a:solidFill>
                  <a:srgbClr val="000000"/>
                </a:solidFill>
              </a:defRPr>
            </a:lvl1pPr>
            <a:lvl2pPr>
              <a:defRPr sz="1350">
                <a:solidFill>
                  <a:srgbClr val="000000"/>
                </a:solidFill>
              </a:defRPr>
            </a:lvl2pPr>
            <a:lvl3pPr>
              <a:defRPr sz="1350">
                <a:solidFill>
                  <a:srgbClr val="000000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9582" y="6515931"/>
            <a:ext cx="124741" cy="110332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600" b="1">
                <a:solidFill>
                  <a:schemeClr val="bg2"/>
                </a:solidFill>
                <a:latin typeface="+mn-lt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fld id="{DDBE135E-2566-4748-853C-8A3B78F0FB00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6686316" y="6515931"/>
            <a:ext cx="1793117" cy="11033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525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Presentation Title Arial Bold 7 pt</a:t>
            </a:r>
          </a:p>
        </p:txBody>
      </p:sp>
    </p:spTree>
    <p:extLst>
      <p:ext uri="{BB962C8B-B14F-4D97-AF65-F5344CB8AC3E}">
        <p14:creationId xmlns:p14="http://schemas.microsoft.com/office/powerpoint/2010/main" val="1953643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417600"/>
            <a:ext cx="8208169" cy="1096875"/>
          </a:xfrm>
        </p:spPr>
        <p:txBody>
          <a:bodyPr/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67917" y="1704977"/>
            <a:ext cx="6666077" cy="3171825"/>
          </a:xfrm>
        </p:spPr>
        <p:txBody>
          <a:bodyPr/>
          <a:lstStyle>
            <a:lvl1pPr>
              <a:defRPr sz="1350">
                <a:solidFill>
                  <a:srgbClr val="000000"/>
                </a:solidFill>
              </a:defRPr>
            </a:lvl1pPr>
            <a:lvl2pPr>
              <a:defRPr sz="1350">
                <a:solidFill>
                  <a:srgbClr val="000000"/>
                </a:solidFill>
              </a:defRPr>
            </a:lvl2pPr>
            <a:lvl3pPr>
              <a:defRPr sz="1350">
                <a:solidFill>
                  <a:srgbClr val="000000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9582" y="6515931"/>
            <a:ext cx="124741" cy="110332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600" b="1">
                <a:solidFill>
                  <a:schemeClr val="bg2"/>
                </a:solidFill>
                <a:latin typeface="+mn-lt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fld id="{DDBE135E-2566-4748-853C-8A3B78F0FB00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6686316" y="6515931"/>
            <a:ext cx="1793117" cy="11033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525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Presentation Title Arial Bold 7 pt</a:t>
            </a:r>
          </a:p>
        </p:txBody>
      </p:sp>
    </p:spTree>
    <p:extLst>
      <p:ext uri="{BB962C8B-B14F-4D97-AF65-F5344CB8AC3E}">
        <p14:creationId xmlns:p14="http://schemas.microsoft.com/office/powerpoint/2010/main" val="3415288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417600"/>
            <a:ext cx="8208169" cy="1096875"/>
          </a:xfrm>
        </p:spPr>
        <p:txBody>
          <a:bodyPr/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67917" y="1704977"/>
            <a:ext cx="6666077" cy="3171825"/>
          </a:xfrm>
        </p:spPr>
        <p:txBody>
          <a:bodyPr/>
          <a:lstStyle>
            <a:lvl1pPr>
              <a:defRPr sz="1350">
                <a:solidFill>
                  <a:srgbClr val="000000"/>
                </a:solidFill>
              </a:defRPr>
            </a:lvl1pPr>
            <a:lvl2pPr>
              <a:defRPr sz="1350">
                <a:solidFill>
                  <a:srgbClr val="000000"/>
                </a:solidFill>
              </a:defRPr>
            </a:lvl2pPr>
            <a:lvl3pPr>
              <a:defRPr sz="1350">
                <a:solidFill>
                  <a:srgbClr val="000000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9582" y="6515931"/>
            <a:ext cx="124741" cy="110332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600" b="1">
                <a:solidFill>
                  <a:schemeClr val="bg2"/>
                </a:solidFill>
                <a:latin typeface="+mn-lt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fld id="{DDBE135E-2566-4748-853C-8A3B78F0FB00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6686316" y="6515931"/>
            <a:ext cx="1793117" cy="11033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525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Presentation Title Arial Bold 7 pt</a:t>
            </a:r>
          </a:p>
        </p:txBody>
      </p:sp>
    </p:spTree>
    <p:extLst>
      <p:ext uri="{BB962C8B-B14F-4D97-AF65-F5344CB8AC3E}">
        <p14:creationId xmlns:p14="http://schemas.microsoft.com/office/powerpoint/2010/main" val="2764691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vider Option 1"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/>
          </p:cNvSpPr>
          <p:nvPr userDrawn="1"/>
        </p:nvSpPr>
        <p:spPr bwMode="auto">
          <a:xfrm>
            <a:off x="2619600" y="784570"/>
            <a:ext cx="3906900" cy="5422209"/>
          </a:xfrm>
          <a:custGeom>
            <a:avLst/>
            <a:gdLst>
              <a:gd name="T0" fmla="*/ 1414 w 1453"/>
              <a:gd name="T1" fmla="*/ 926 h 1512"/>
              <a:gd name="T2" fmla="*/ 1429 w 1453"/>
              <a:gd name="T3" fmla="*/ 558 h 1512"/>
              <a:gd name="T4" fmla="*/ 1394 w 1453"/>
              <a:gd name="T5" fmla="*/ 444 h 1512"/>
              <a:gd name="T6" fmla="*/ 874 w 1453"/>
              <a:gd name="T7" fmla="*/ 42 h 1512"/>
              <a:gd name="T8" fmla="*/ 305 w 1453"/>
              <a:gd name="T9" fmla="*/ 138 h 1512"/>
              <a:gd name="T10" fmla="*/ 71 w 1453"/>
              <a:gd name="T11" fmla="*/ 383 h 1512"/>
              <a:gd name="T12" fmla="*/ 18 w 1453"/>
              <a:gd name="T13" fmla="*/ 775 h 1512"/>
              <a:gd name="T14" fmla="*/ 86 w 1453"/>
              <a:gd name="T15" fmla="*/ 1025 h 1512"/>
              <a:gd name="T16" fmla="*/ 86 w 1453"/>
              <a:gd name="T17" fmla="*/ 1026 h 1512"/>
              <a:gd name="T18" fmla="*/ 426 w 1453"/>
              <a:gd name="T19" fmla="*/ 1412 h 1512"/>
              <a:gd name="T20" fmla="*/ 978 w 1453"/>
              <a:gd name="T21" fmla="*/ 1433 h 1512"/>
              <a:gd name="T22" fmla="*/ 1414 w 1453"/>
              <a:gd name="T23" fmla="*/ 926 h 1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453" h="1512">
                <a:moveTo>
                  <a:pt x="1414" y="926"/>
                </a:moveTo>
                <a:cubicBezTo>
                  <a:pt x="1447" y="801"/>
                  <a:pt x="1453" y="674"/>
                  <a:pt x="1429" y="558"/>
                </a:cubicBezTo>
                <a:cubicBezTo>
                  <a:pt x="1421" y="519"/>
                  <a:pt x="1409" y="480"/>
                  <a:pt x="1394" y="444"/>
                </a:cubicBezTo>
                <a:cubicBezTo>
                  <a:pt x="1309" y="243"/>
                  <a:pt x="1115" y="93"/>
                  <a:pt x="874" y="42"/>
                </a:cubicBezTo>
                <a:cubicBezTo>
                  <a:pt x="675" y="0"/>
                  <a:pt x="472" y="34"/>
                  <a:pt x="305" y="138"/>
                </a:cubicBezTo>
                <a:cubicBezTo>
                  <a:pt x="199" y="204"/>
                  <a:pt x="118" y="289"/>
                  <a:pt x="71" y="383"/>
                </a:cubicBezTo>
                <a:cubicBezTo>
                  <a:pt x="18" y="489"/>
                  <a:pt x="0" y="624"/>
                  <a:pt x="18" y="775"/>
                </a:cubicBezTo>
                <a:cubicBezTo>
                  <a:pt x="30" y="861"/>
                  <a:pt x="52" y="946"/>
                  <a:pt x="86" y="1025"/>
                </a:cubicBezTo>
                <a:cubicBezTo>
                  <a:pt x="86" y="1026"/>
                  <a:pt x="86" y="1026"/>
                  <a:pt x="86" y="1026"/>
                </a:cubicBezTo>
                <a:cubicBezTo>
                  <a:pt x="159" y="1199"/>
                  <a:pt x="277" y="1333"/>
                  <a:pt x="426" y="1412"/>
                </a:cubicBezTo>
                <a:cubicBezTo>
                  <a:pt x="601" y="1505"/>
                  <a:pt x="797" y="1512"/>
                  <a:pt x="978" y="1433"/>
                </a:cubicBezTo>
                <a:cubicBezTo>
                  <a:pt x="1190" y="1342"/>
                  <a:pt x="1353" y="1152"/>
                  <a:pt x="1414" y="926"/>
                </a:cubicBezTo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53437" y="2973675"/>
            <a:ext cx="3623480" cy="1044000"/>
          </a:xfrm>
        </p:spPr>
        <p:txBody>
          <a:bodyPr anchor="ctr" anchorCtr="0"/>
          <a:lstStyle>
            <a:lvl1pPr algn="ctr">
              <a:lnSpc>
                <a:spcPts val="2700"/>
              </a:lnSpc>
              <a:defRPr sz="255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660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pp footer.jpg"/>
          <p:cNvPicPr>
            <a:picLocks noChangeAspect="1"/>
          </p:cNvPicPr>
          <p:nvPr userDrawn="1"/>
        </p:nvPicPr>
        <p:blipFill>
          <a:blip r:embed="rId15" cstate="print"/>
          <a:stretch>
            <a:fillRect/>
          </a:stretch>
        </p:blipFill>
        <p:spPr>
          <a:xfrm>
            <a:off x="0" y="4548909"/>
            <a:ext cx="9144000" cy="2309091"/>
          </a:xfrm>
          <a:prstGeom prst="rect">
            <a:avLst/>
          </a:prstGeom>
        </p:spPr>
      </p:pic>
      <p:pic>
        <p:nvPicPr>
          <p:cNvPr id="10" name="Picture 9" descr="TM logo.png"/>
          <p:cNvPicPr>
            <a:picLocks noChangeAspect="1"/>
          </p:cNvPicPr>
          <p:nvPr userDrawn="1"/>
        </p:nvPicPr>
        <p:blipFill>
          <a:blip r:embed="rId16" cstate="print"/>
          <a:stretch>
            <a:fillRect/>
          </a:stretch>
        </p:blipFill>
        <p:spPr>
          <a:xfrm>
            <a:off x="7821705" y="6149790"/>
            <a:ext cx="1143000" cy="61722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www.pearsonmylabandmastering.com/northamerica/mylab-process-technology/index.html" TargetMode="Externa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www.pearsonmylabandmastering.com/northamerica/mylab-process-technology/index.html" TargetMode="Externa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s://www.youtube.com/watch?v=ttNUapVos_A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F9060-F63B-4E6A-85DD-F30A6E691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800" b="1" dirty="0"/>
              <a:t>Thanks for Joining Us!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C317AB-BD0A-4773-98E2-AF38E8CAB4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</a:t>
            </a:r>
            <a:r>
              <a:rPr lang="en-US" b="1" dirty="0"/>
              <a:t>NAPTA 2021 Winter General Meeting </a:t>
            </a:r>
            <a:r>
              <a:rPr lang="en-US" dirty="0"/>
              <a:t>will start in a few minutes!</a:t>
            </a:r>
          </a:p>
          <a:p>
            <a:endParaRPr lang="en-US" dirty="0"/>
          </a:p>
          <a:p>
            <a:r>
              <a:rPr lang="en-US" dirty="0"/>
              <a:t>The </a:t>
            </a:r>
            <a:r>
              <a:rPr lang="en-US" b="1" dirty="0"/>
              <a:t>Audio</a:t>
            </a:r>
            <a:r>
              <a:rPr lang="en-US" dirty="0"/>
              <a:t>, </a:t>
            </a:r>
            <a:r>
              <a:rPr lang="en-US" b="1" dirty="0"/>
              <a:t>Video</a:t>
            </a:r>
            <a:r>
              <a:rPr lang="en-US" dirty="0"/>
              <a:t>, </a:t>
            </a:r>
            <a:r>
              <a:rPr lang="en-US" b="1" dirty="0"/>
              <a:t>Participants</a:t>
            </a:r>
            <a:r>
              <a:rPr lang="en-US" dirty="0"/>
              <a:t>, and </a:t>
            </a:r>
            <a:r>
              <a:rPr lang="en-US" b="1" dirty="0"/>
              <a:t>Chat</a:t>
            </a:r>
            <a:r>
              <a:rPr lang="en-US" dirty="0"/>
              <a:t> buttons are across the bottom of your screen and will appear as you move your cursor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Please stand by and have your </a:t>
            </a:r>
            <a:r>
              <a:rPr lang="en-US" b="1" i="1" u="sng" dirty="0">
                <a:solidFill>
                  <a:srgbClr val="FF0000"/>
                </a:solidFill>
              </a:rPr>
              <a:t>audio muted </a:t>
            </a:r>
            <a:r>
              <a:rPr lang="en-US" dirty="0"/>
              <a:t>unless you need to speak</a:t>
            </a:r>
          </a:p>
        </p:txBody>
      </p:sp>
    </p:spTree>
    <p:extLst>
      <p:ext uri="{BB962C8B-B14F-4D97-AF65-F5344CB8AC3E}">
        <p14:creationId xmlns:p14="http://schemas.microsoft.com/office/powerpoint/2010/main" val="1281282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6AC88-DA87-4170-AA9C-2576DCDE0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/>
              <a:t>WELCOME TO THE WEB!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6D1130-7F44-4A57-808D-7EFC2C27F7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/>
          </a:p>
          <a:p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sz="2400" dirty="0"/>
          </a:p>
          <a:p>
            <a:pPr marL="0" indent="0" algn="ctr">
              <a:buNone/>
            </a:pPr>
            <a:endParaRPr lang="en-US" sz="2400" dirty="0"/>
          </a:p>
          <a:p>
            <a:pPr marL="0" indent="0" algn="ctr">
              <a:buNone/>
            </a:pPr>
            <a:endParaRPr lang="en-US" sz="2400" dirty="0"/>
          </a:p>
          <a:p>
            <a:pPr marL="0" indent="0" algn="ctr">
              <a:buNone/>
            </a:pPr>
            <a:endParaRPr lang="en-US" sz="2400" dirty="0"/>
          </a:p>
          <a:p>
            <a:pPr marL="0" indent="0" algn="ctr">
              <a:buNone/>
            </a:pPr>
            <a:r>
              <a:rPr lang="en-US" sz="2400" b="1" dirty="0"/>
              <a:t>Winter Virtual Meeting</a:t>
            </a:r>
          </a:p>
          <a:p>
            <a:pPr marL="0" indent="0" algn="ctr">
              <a:buNone/>
            </a:pPr>
            <a:r>
              <a:rPr lang="en-US" sz="2400" b="1" dirty="0"/>
              <a:t>VIA MS Teams</a:t>
            </a:r>
          </a:p>
          <a:p>
            <a:pPr marL="0" indent="0" algn="ctr">
              <a:buNone/>
            </a:pPr>
            <a:r>
              <a:rPr lang="en-US" sz="2400" b="1" dirty="0"/>
              <a:t>Friday, February 26, 2021</a:t>
            </a:r>
          </a:p>
          <a:p>
            <a:pPr marL="0" indent="0" algn="ctr">
              <a:buNone/>
            </a:pPr>
            <a:endParaRPr lang="en-US" sz="2400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6589678-E535-4622-B7AE-29DFF9AD5A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702" y="1600200"/>
            <a:ext cx="5817809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692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>
                <a:latin typeface="Calisto MT" panose="02040603050505030304" pitchFamily="18" charset="0"/>
              </a:rPr>
              <a:t>Welcome to the NAPTA General Meeting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endParaRPr lang="en-US" sz="2400" b="1" dirty="0"/>
          </a:p>
          <a:p>
            <a:pPr algn="ctr"/>
            <a:endParaRPr lang="en-US" sz="1100" b="1" dirty="0"/>
          </a:p>
          <a:p>
            <a:pPr marL="0" indent="0" algn="ctr">
              <a:buNone/>
            </a:pPr>
            <a:r>
              <a:rPr lang="en-US" sz="4000" b="1" dirty="0"/>
              <a:t>Greetings from the NAPTA </a:t>
            </a:r>
          </a:p>
          <a:p>
            <a:pPr marL="0" indent="0" algn="ctr">
              <a:buNone/>
            </a:pPr>
            <a:r>
              <a:rPr lang="en-US" sz="4000" b="1" dirty="0"/>
              <a:t>Board Vice-Chair</a:t>
            </a:r>
          </a:p>
          <a:p>
            <a:pPr marL="0" indent="0" algn="ctr">
              <a:buNone/>
            </a:pPr>
            <a:r>
              <a:rPr lang="en-US" sz="7100" b="1" dirty="0">
                <a:latin typeface="Footlight MT Light" panose="0204060206030A020304" pitchFamily="18" charset="0"/>
              </a:rPr>
              <a:t>Alisha Nash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4400" b="1" dirty="0"/>
              <a:t>Safety Moment</a:t>
            </a:r>
          </a:p>
          <a:p>
            <a:pPr marL="0" indent="0" algn="ctr">
              <a:buNone/>
            </a:pPr>
            <a:r>
              <a:rPr lang="en-US" dirty="0"/>
              <a:t>“caring by sharing”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>
                <a:latin typeface="Calisto MT" panose="02040603050505030304" pitchFamily="18" charset="0"/>
              </a:rPr>
              <a:t>NAPTA Board of Directors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1" dirty="0"/>
              <a:t>2021 Board of Director Members Are:</a:t>
            </a:r>
          </a:p>
          <a:p>
            <a:pPr marL="0" indent="0">
              <a:buNone/>
            </a:pPr>
            <a:r>
              <a:rPr lang="en-US" sz="2400" b="1" dirty="0"/>
              <a:t>Scott Krejci – Chair/Chief Executive Officer (interim)</a:t>
            </a:r>
          </a:p>
          <a:p>
            <a:pPr marL="0" indent="0">
              <a:buNone/>
            </a:pPr>
            <a:r>
              <a:rPr lang="en-US" sz="2400" b="1" dirty="0"/>
              <a:t>Alisha Nash – Vice-Chair</a:t>
            </a:r>
          </a:p>
          <a:p>
            <a:pPr marL="0" indent="0">
              <a:buNone/>
            </a:pPr>
            <a:r>
              <a:rPr lang="en-US" sz="2400" b="1" dirty="0"/>
              <a:t>Glenn Johnson – Treasurer/Chief Financial Officer</a:t>
            </a:r>
          </a:p>
          <a:p>
            <a:pPr marL="0" indent="0">
              <a:buNone/>
            </a:pPr>
            <a:r>
              <a:rPr lang="en-US" sz="2400" b="1" dirty="0"/>
              <a:t>Eric Newby – President/Executive Director</a:t>
            </a:r>
          </a:p>
          <a:p>
            <a:pPr marL="0" indent="0">
              <a:buNone/>
            </a:pPr>
            <a:r>
              <a:rPr lang="en-US" sz="2400" b="1" dirty="0"/>
              <a:t>Steve Backman – Secretary</a:t>
            </a:r>
          </a:p>
          <a:p>
            <a:pPr marL="0" indent="0">
              <a:buNone/>
            </a:pPr>
            <a:r>
              <a:rPr lang="en-US" sz="2400" b="1" dirty="0"/>
              <a:t>Madonna Adams – Director</a:t>
            </a:r>
          </a:p>
          <a:p>
            <a:pPr marL="0" indent="0">
              <a:buNone/>
            </a:pPr>
            <a:r>
              <a:rPr lang="en-US" sz="2400" b="1" dirty="0"/>
              <a:t>Sallie Kay Janes – Director</a:t>
            </a:r>
          </a:p>
          <a:p>
            <a:pPr marL="0" indent="0">
              <a:buNone/>
            </a:pPr>
            <a:r>
              <a:rPr lang="en-US" sz="2400" b="1" dirty="0"/>
              <a:t>David Esquibel – Director</a:t>
            </a:r>
          </a:p>
          <a:p>
            <a:pPr marL="0" indent="0">
              <a:buNone/>
            </a:pPr>
            <a:endParaRPr lang="en-US" sz="2400" b="1" dirty="0"/>
          </a:p>
          <a:p>
            <a:pPr algn="ctr"/>
            <a:endParaRPr 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35865215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>
                <a:latin typeface="Calisto MT" panose="02040603050505030304" pitchFamily="18" charset="0"/>
              </a:rPr>
              <a:t>NAPTA Committee Leadership Team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7030A0"/>
                </a:solidFill>
              </a:rPr>
              <a:t>2020/21 Leadership Team Members are:</a:t>
            </a:r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r>
              <a:rPr lang="en-US" sz="2400" b="1" dirty="0"/>
              <a:t>Curriculum Committee - 	Martha McKinley</a:t>
            </a:r>
          </a:p>
          <a:p>
            <a:pPr marL="0" indent="0">
              <a:buNone/>
            </a:pPr>
            <a:r>
              <a:rPr lang="en-US" sz="2400" b="1" dirty="0"/>
              <a:t>				</a:t>
            </a:r>
            <a:r>
              <a:rPr lang="en-US" sz="2400" b="1" dirty="0">
                <a:solidFill>
                  <a:srgbClr val="FF0000"/>
                </a:solidFill>
              </a:rPr>
              <a:t>Vacant</a:t>
            </a:r>
          </a:p>
          <a:p>
            <a:pPr marL="0" indent="0">
              <a:buNone/>
            </a:pPr>
            <a:r>
              <a:rPr lang="en-US" sz="2400" b="1" dirty="0"/>
              <a:t>Endorsement Committee - 	Dorothy Ortego</a:t>
            </a:r>
          </a:p>
          <a:p>
            <a:pPr marL="0" indent="0">
              <a:buNone/>
            </a:pPr>
            <a:r>
              <a:rPr lang="en-US" sz="2400" b="1" dirty="0"/>
              <a:t>				Jeff Laube</a:t>
            </a:r>
          </a:p>
          <a:p>
            <a:pPr marL="0" indent="0">
              <a:buNone/>
            </a:pPr>
            <a:r>
              <a:rPr lang="en-US" sz="2400" b="1" dirty="0"/>
              <a:t>Events/ISC Committee	Curtis Briggs</a:t>
            </a:r>
          </a:p>
          <a:p>
            <a:pPr marL="0" indent="0">
              <a:buNone/>
            </a:pPr>
            <a:r>
              <a:rPr lang="en-US" sz="2400" b="1" dirty="0"/>
              <a:t>				Dennis Link</a:t>
            </a:r>
          </a:p>
          <a:p>
            <a:pPr marL="0" indent="0">
              <a:buNone/>
            </a:pPr>
            <a:r>
              <a:rPr lang="en-US" sz="2400" b="1" dirty="0"/>
              <a:t>Events/TSC Committee - 	</a:t>
            </a:r>
            <a:r>
              <a:rPr lang="en-US" sz="2400" b="1" dirty="0">
                <a:solidFill>
                  <a:srgbClr val="FF0000"/>
                </a:solidFill>
              </a:rPr>
              <a:t>Vacant &amp; Vacant</a:t>
            </a:r>
          </a:p>
          <a:p>
            <a:pPr marL="0" indent="0">
              <a:buNone/>
            </a:pPr>
            <a:r>
              <a:rPr lang="en-US" sz="2400" b="1" dirty="0"/>
              <a:t>Outreach Committee - 	David Hirsch</a:t>
            </a:r>
          </a:p>
          <a:p>
            <a:pPr marL="0" indent="0">
              <a:buNone/>
            </a:pPr>
            <a:r>
              <a:rPr lang="en-US" sz="2400" b="1" dirty="0"/>
              <a:t>				Joseph Zwiercan</a:t>
            </a:r>
          </a:p>
          <a:p>
            <a:pPr algn="ctr"/>
            <a:endParaRPr 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37705254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ADF32-FFA8-42A6-AB20-6CEB3403B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NAPTA Lifetime Achievement Award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C228ED-993C-4240-9028-DD54927FEA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/>
              <a:t>Mike Kukuk</a:t>
            </a:r>
          </a:p>
          <a:p>
            <a:pPr lvl="1"/>
            <a:r>
              <a:rPr lang="en-US" dirty="0"/>
              <a:t>Martha McKinley</a:t>
            </a:r>
          </a:p>
          <a:p>
            <a:pPr lvl="1"/>
            <a:r>
              <a:rPr lang="en-US" dirty="0"/>
              <a:t>Gary Hicks</a:t>
            </a:r>
          </a:p>
          <a:p>
            <a:pPr lvl="1"/>
            <a:r>
              <a:rPr lang="en-US" dirty="0"/>
              <a:t>Steve Ames</a:t>
            </a:r>
          </a:p>
          <a:p>
            <a:pPr lvl="1"/>
            <a:r>
              <a:rPr lang="en-US" dirty="0"/>
              <a:t>Bill Raley</a:t>
            </a:r>
          </a:p>
          <a:p>
            <a:pPr lvl="1"/>
            <a:r>
              <a:rPr lang="en-US" dirty="0"/>
              <a:t>Dorothy Ortego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r>
              <a:rPr lang="en-US" sz="3600" b="1" dirty="0"/>
              <a:t>Thanks for your service to The Alliance</a:t>
            </a:r>
          </a:p>
        </p:txBody>
      </p:sp>
    </p:spTree>
    <p:extLst>
      <p:ext uri="{BB962C8B-B14F-4D97-AF65-F5344CB8AC3E}">
        <p14:creationId xmlns:p14="http://schemas.microsoft.com/office/powerpoint/2010/main" val="5039053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>
                <a:latin typeface="+mn-lt"/>
              </a:rPr>
              <a:t>Curriculum Committee Report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763000" cy="4525963"/>
          </a:xfrm>
        </p:spPr>
        <p:txBody>
          <a:bodyPr>
            <a:normAutofit/>
          </a:bodyPr>
          <a:lstStyle/>
          <a:p>
            <a:r>
              <a:rPr lang="en-US" b="1" dirty="0"/>
              <a:t>Martha McKinley</a:t>
            </a:r>
          </a:p>
          <a:p>
            <a:pPr lvl="1"/>
            <a:r>
              <a:rPr lang="en-US" dirty="0"/>
              <a:t>Education Co-Chair</a:t>
            </a:r>
          </a:p>
          <a:p>
            <a:pPr lvl="1"/>
            <a:r>
              <a:rPr lang="en-US" dirty="0"/>
              <a:t>NAPTA</a:t>
            </a:r>
          </a:p>
          <a:p>
            <a:pPr lvl="1"/>
            <a:endParaRPr lang="en-US" b="1" dirty="0"/>
          </a:p>
          <a:p>
            <a:r>
              <a:rPr lang="en-US" b="1" dirty="0"/>
              <a:t>Kelly Trakalo</a:t>
            </a:r>
          </a:p>
          <a:p>
            <a:pPr lvl="1"/>
            <a:r>
              <a:rPr lang="en-US" dirty="0"/>
              <a:t>Project PTEC Project Lead</a:t>
            </a:r>
          </a:p>
          <a:p>
            <a:pPr lvl="1"/>
            <a:r>
              <a:rPr lang="en-US" dirty="0"/>
              <a:t>Pearson Education</a:t>
            </a:r>
          </a:p>
        </p:txBody>
      </p:sp>
    </p:spTree>
    <p:extLst>
      <p:ext uri="{BB962C8B-B14F-4D97-AF65-F5344CB8AC3E}">
        <p14:creationId xmlns:p14="http://schemas.microsoft.com/office/powerpoint/2010/main" val="36368561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97574" y="2133599"/>
            <a:ext cx="2762250" cy="2895601"/>
          </a:xfrm>
        </p:spPr>
        <p:txBody>
          <a:bodyPr>
            <a:noAutofit/>
          </a:bodyPr>
          <a:lstStyle/>
          <a:p>
            <a:r>
              <a:rPr lang="en-GB" sz="4400" b="1" dirty="0">
                <a:solidFill>
                  <a:srgbClr val="7030A0"/>
                </a:solidFill>
              </a:rPr>
              <a:t>NAPTA</a:t>
            </a:r>
            <a:br>
              <a:rPr lang="en-GB" sz="4400" b="1" dirty="0">
                <a:solidFill>
                  <a:srgbClr val="7030A0"/>
                </a:solidFill>
              </a:rPr>
            </a:br>
            <a:br>
              <a:rPr lang="en-GB" sz="4400" b="1" dirty="0">
                <a:solidFill>
                  <a:srgbClr val="7030A0"/>
                </a:solidFill>
              </a:rPr>
            </a:br>
            <a:r>
              <a:rPr lang="en-GB" sz="4400" b="1" dirty="0">
                <a:solidFill>
                  <a:srgbClr val="7030A0"/>
                </a:solidFill>
              </a:rPr>
              <a:t>Learning</a:t>
            </a:r>
            <a:br>
              <a:rPr lang="en-GB" sz="4400" b="1" dirty="0">
                <a:solidFill>
                  <a:srgbClr val="7030A0"/>
                </a:solidFill>
              </a:rPr>
            </a:br>
            <a:br>
              <a:rPr lang="en-GB" sz="4400" b="1" dirty="0">
                <a:solidFill>
                  <a:srgbClr val="7030A0"/>
                </a:solidFill>
              </a:rPr>
            </a:br>
            <a:r>
              <a:rPr lang="en-GB" sz="4400" b="1" dirty="0">
                <a:solidFill>
                  <a:srgbClr val="7030A0"/>
                </a:solidFill>
              </a:rPr>
              <a:t>Materials</a:t>
            </a:r>
            <a:br>
              <a:rPr lang="en-GB" sz="4400" b="1" dirty="0">
                <a:solidFill>
                  <a:srgbClr val="7030A0"/>
                </a:solidFill>
              </a:rPr>
            </a:br>
            <a:r>
              <a:rPr lang="en-GB" sz="4400" b="1" dirty="0">
                <a:solidFill>
                  <a:srgbClr val="7030A0"/>
                </a:solidFill>
              </a:rPr>
              <a:t> </a:t>
            </a:r>
            <a:br>
              <a:rPr lang="en-GB" sz="4400" b="1" dirty="0">
                <a:solidFill>
                  <a:srgbClr val="7030A0"/>
                </a:solidFill>
              </a:rPr>
            </a:br>
            <a:r>
              <a:rPr lang="en-GB" sz="4400" b="1" dirty="0">
                <a:solidFill>
                  <a:srgbClr val="7030A0"/>
                </a:solidFill>
              </a:rPr>
              <a:t>Update</a:t>
            </a:r>
            <a:endParaRPr lang="en-US" sz="4400" b="1" dirty="0">
              <a:solidFill>
                <a:srgbClr val="7030A0"/>
              </a:solidFill>
            </a:endParaRP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2F10CF6A-48C5-4E95-9BAE-6C49D127411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l="20880" r="20880"/>
          <a:stretch>
            <a:fillRect/>
          </a:stretch>
        </p:blipFill>
        <p:spPr>
          <a:xfrm>
            <a:off x="4259824" y="857250"/>
            <a:ext cx="3734033" cy="5143500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774B62C-1C96-4297-90B5-E5720FD72EB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97574" y="4044256"/>
            <a:ext cx="2971800" cy="702767"/>
          </a:xfrm>
        </p:spPr>
        <p:txBody>
          <a:bodyPr>
            <a:normAutofit fontScale="25000" lnSpcReduction="20000"/>
          </a:bodyPr>
          <a:lstStyle/>
          <a:p>
            <a:r>
              <a:rPr lang="en-US" dirty="0"/>
              <a:t> </a:t>
            </a:r>
          </a:p>
          <a:p>
            <a:r>
              <a:rPr lang="en-US" dirty="0"/>
              <a:t>Winter Meeting</a:t>
            </a:r>
          </a:p>
          <a:p>
            <a:endParaRPr lang="en-US" sz="506" dirty="0"/>
          </a:p>
          <a:p>
            <a:r>
              <a:rPr lang="en-US" dirty="0"/>
              <a:t>February 21, 2020</a:t>
            </a:r>
          </a:p>
        </p:txBody>
      </p:sp>
    </p:spTree>
    <p:extLst>
      <p:ext uri="{BB962C8B-B14F-4D97-AF65-F5344CB8AC3E}">
        <p14:creationId xmlns:p14="http://schemas.microsoft.com/office/powerpoint/2010/main" val="41742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1170451"/>
            <a:ext cx="8208169" cy="822656"/>
          </a:xfrm>
          <a:solidFill>
            <a:srgbClr val="D2DB0E"/>
          </a:solidFill>
        </p:spPr>
        <p:txBody>
          <a:bodyPr anchor="ctr" anchorCtr="0"/>
          <a:lstStyle/>
          <a:p>
            <a:pPr algn="ctr"/>
            <a:r>
              <a:rPr lang="en-GB" dirty="0">
                <a:solidFill>
                  <a:srgbClr val="003057"/>
                </a:solidFill>
              </a:rPr>
              <a:t> Available Now!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66A9119-0D2E-4D19-89E8-73A6A6A93F89}"/>
              </a:ext>
            </a:extLst>
          </p:cNvPr>
          <p:cNvSpPr txBox="1"/>
          <p:nvPr/>
        </p:nvSpPr>
        <p:spPr>
          <a:xfrm>
            <a:off x="8390335" y="5657851"/>
            <a:ext cx="203597" cy="138499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 lang="en-US" sz="900" dirty="0">
              <a:solidFill>
                <a:schemeClr val="tx2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D429D2E-F086-4E19-B0E7-914A20103842}"/>
              </a:ext>
            </a:extLst>
          </p:cNvPr>
          <p:cNvSpPr txBox="1"/>
          <p:nvPr/>
        </p:nvSpPr>
        <p:spPr>
          <a:xfrm rot="10800000" flipH="1" flipV="1">
            <a:off x="266554" y="2621717"/>
            <a:ext cx="1636860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500" b="1" dirty="0">
                <a:solidFill>
                  <a:srgbClr val="003057"/>
                </a:solidFill>
              </a:rPr>
              <a:t>Introduction to Process Technology, 2e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4909471-FE01-463C-824F-C8E35FCA2EA3}"/>
              </a:ext>
            </a:extLst>
          </p:cNvPr>
          <p:cNvSpPr txBox="1"/>
          <p:nvPr/>
        </p:nvSpPr>
        <p:spPr>
          <a:xfrm rot="10800000" flipH="1" flipV="1">
            <a:off x="1903414" y="2742693"/>
            <a:ext cx="1729184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500" b="1" dirty="0">
                <a:solidFill>
                  <a:srgbClr val="003057"/>
                </a:solidFill>
              </a:rPr>
              <a:t>Process Technology Equipment, 2e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6FE3EE7-5A89-471E-A39E-FD07D2ED423F}"/>
              </a:ext>
            </a:extLst>
          </p:cNvPr>
          <p:cNvSpPr/>
          <p:nvPr/>
        </p:nvSpPr>
        <p:spPr>
          <a:xfrm>
            <a:off x="3508009" y="2659219"/>
            <a:ext cx="172918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500" b="1" dirty="0">
                <a:solidFill>
                  <a:srgbClr val="003057"/>
                </a:solidFill>
              </a:rPr>
              <a:t>Safety, Health and Equipment, 2e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E29F5383-57D4-4F7E-8F56-78A4B61107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0818" y="3424939"/>
            <a:ext cx="1468457" cy="189418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C04F5807-48F8-4ED4-86A6-1712647137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2374" y="3424939"/>
            <a:ext cx="1485635" cy="189418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F5E16101-1996-4DC2-ABA4-E14831E1C9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435" y="3429000"/>
            <a:ext cx="1519099" cy="189418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634508C-667D-46EC-AD56-01570AEA22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54293" y="3429000"/>
            <a:ext cx="1471536" cy="189815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8158408-928F-4FD7-AE87-CB322A59CF1A}"/>
              </a:ext>
            </a:extLst>
          </p:cNvPr>
          <p:cNvSpPr txBox="1"/>
          <p:nvPr/>
        </p:nvSpPr>
        <p:spPr>
          <a:xfrm rot="10800000" flipH="1" flipV="1">
            <a:off x="5237192" y="2754918"/>
            <a:ext cx="1729184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500" b="1" dirty="0">
                <a:solidFill>
                  <a:srgbClr val="003057"/>
                </a:solidFill>
              </a:rPr>
              <a:t>Process Instrumentation, 2e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1C49E6F-4522-487D-A753-F6E10743DAC5}"/>
              </a:ext>
            </a:extLst>
          </p:cNvPr>
          <p:cNvSpPr txBox="1"/>
          <p:nvPr/>
        </p:nvSpPr>
        <p:spPr>
          <a:xfrm rot="10800000" flipH="1" flipV="1">
            <a:off x="6900667" y="2962317"/>
            <a:ext cx="1729184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500" b="1" dirty="0">
                <a:solidFill>
                  <a:srgbClr val="003057"/>
                </a:solidFill>
              </a:rPr>
              <a:t>Process Quality, 2e</a:t>
            </a:r>
          </a:p>
        </p:txBody>
      </p:sp>
      <p:pic>
        <p:nvPicPr>
          <p:cNvPr id="1026" name="Picture 2" descr="Process Quality">
            <a:extLst>
              <a:ext uri="{FF2B5EF4-FFF2-40B4-BE49-F238E27FC236}">
                <a16:creationId xmlns:a16="http://schemas.microsoft.com/office/drawing/2014/main" id="{5B7B6A8C-6C66-4431-8876-37EED38C52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4083" y="3417549"/>
            <a:ext cx="1485635" cy="1900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5210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1170451"/>
            <a:ext cx="8208169" cy="822656"/>
          </a:xfrm>
          <a:solidFill>
            <a:srgbClr val="12B2A6"/>
          </a:solidFill>
        </p:spPr>
        <p:txBody>
          <a:bodyPr anchor="ctr" anchorCtr="0"/>
          <a:lstStyle/>
          <a:p>
            <a:r>
              <a:rPr lang="en-GB" dirty="0">
                <a:solidFill>
                  <a:srgbClr val="003057"/>
                </a:solidFill>
              </a:rPr>
              <a:t> </a:t>
            </a:r>
            <a:r>
              <a:rPr lang="en-US" dirty="0">
                <a:solidFill>
                  <a:srgbClr val="003057"/>
                </a:solidFill>
              </a:rPr>
              <a:t>What’s New in Process Quality, 2e?</a:t>
            </a:r>
            <a:endParaRPr lang="en-GB" dirty="0">
              <a:solidFill>
                <a:srgbClr val="003057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66A9119-0D2E-4D19-89E8-73A6A6A93F89}"/>
              </a:ext>
            </a:extLst>
          </p:cNvPr>
          <p:cNvSpPr txBox="1"/>
          <p:nvPr/>
        </p:nvSpPr>
        <p:spPr>
          <a:xfrm>
            <a:off x="8390335" y="5657851"/>
            <a:ext cx="203597" cy="138499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 lang="en-US" sz="900" dirty="0">
              <a:solidFill>
                <a:schemeClr val="tx2"/>
              </a:solidFill>
            </a:endParaRP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CAEC6CB-B28C-4A16-AC7E-B6BB2A966BFD}"/>
              </a:ext>
            </a:extLst>
          </p:cNvPr>
          <p:cNvSpPr txBox="1">
            <a:spLocks/>
          </p:cNvSpPr>
          <p:nvPr/>
        </p:nvSpPr>
        <p:spPr>
          <a:xfrm>
            <a:off x="3165073" y="2257380"/>
            <a:ext cx="5457825" cy="340047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Lato Medium" panose="020F0502020204030203" pitchFamily="34" charset="0"/>
                <a:cs typeface="Lato Medium" panose="020F0502020204030203" pitchFamily="34" charset="0"/>
              </a:defRPr>
            </a:lvl1pPr>
            <a:lvl2pPr marL="180975" indent="-180975" algn="l" defTabSz="914400" rtl="0" eaLnBrk="1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2425" indent="-171450" algn="l" defTabSz="914400" rtl="0" eaLnBrk="1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Arial" panose="020B0604020202020204" pitchFamily="34" charset="0"/>
              <a:buChar char="‒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81050" indent="0" algn="l" defTabSz="914400" rtl="0" eaLnBrk="1" latinLnBrk="0" hangingPunct="1">
              <a:lnSpc>
                <a:spcPts val="1500"/>
              </a:lnSpc>
              <a:spcBef>
                <a:spcPts val="0"/>
              </a:spcBef>
              <a:spcAft>
                <a:spcPts val="850"/>
              </a:spcAft>
              <a:buClr>
                <a:schemeClr val="tx1"/>
              </a:buClr>
              <a:buFont typeface="Arial" pitchFamily="34" charset="0"/>
              <a:buNone/>
              <a:defRPr sz="12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4313" indent="-214313">
              <a:buSzPts val="1400"/>
              <a:buFont typeface="Arial"/>
              <a:buChar char="•"/>
            </a:pPr>
            <a:r>
              <a:rPr lang="en-US" sz="1350" b="1" dirty="0"/>
              <a:t>Content reorganization</a:t>
            </a:r>
            <a:r>
              <a:rPr lang="en-US" sz="1350" dirty="0"/>
              <a:t> to enhance learning: content flows from basic Quality concepts (Part 1) to major Quality strategies (Part 2) to Quality Tools (Part 3) to Application of Control Charts (Part 4).</a:t>
            </a:r>
          </a:p>
          <a:p>
            <a:pPr marL="214313" indent="-214313">
              <a:buSzPts val="1400"/>
              <a:buFont typeface="Arial"/>
              <a:buChar char="•"/>
            </a:pPr>
            <a:r>
              <a:rPr lang="en-US" sz="1350" b="1" dirty="0"/>
              <a:t>Learning Outcome alignment with NAPTA </a:t>
            </a:r>
            <a:r>
              <a:rPr lang="en-US" sz="1350" dirty="0"/>
              <a:t>core objectives, with links provided from objective to text page.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b="1" dirty="0"/>
              <a:t>New series </a:t>
            </a:r>
            <a:r>
              <a:rPr lang="en-US" sz="1350" dirty="0"/>
              <a:t>design and features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b="1" dirty="0"/>
              <a:t>New! </a:t>
            </a:r>
            <a:r>
              <a:rPr lang="en-US" sz="1350" dirty="0"/>
              <a:t>Comprehensive art program including more than 350 full-color images.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b="1" dirty="0"/>
              <a:t>New Chapter </a:t>
            </a:r>
            <a:r>
              <a:rPr lang="en-US" sz="1350" dirty="0"/>
              <a:t>on data collection and representative sampling</a:t>
            </a:r>
          </a:p>
          <a:p>
            <a:r>
              <a:rPr lang="en-US" sz="1350" dirty="0"/>
              <a:t>•   </a:t>
            </a:r>
            <a:r>
              <a:rPr lang="en-US" sz="1350" b="1" dirty="0"/>
              <a:t>New content </a:t>
            </a:r>
            <a:r>
              <a:rPr lang="en-US" sz="1350" dirty="0"/>
              <a:t>on economics, soft skills and “Teams”</a:t>
            </a:r>
          </a:p>
          <a:p>
            <a:r>
              <a:rPr lang="en-US" sz="1350" dirty="0"/>
              <a:t>•   </a:t>
            </a:r>
            <a:r>
              <a:rPr lang="en-US" sz="1350" b="1" dirty="0"/>
              <a:t>NEW Instructor Resource Package</a:t>
            </a:r>
          </a:p>
          <a:p>
            <a:endParaRPr lang="en-US" sz="1350" b="1" dirty="0"/>
          </a:p>
          <a:p>
            <a:r>
              <a:rPr lang="en-US" sz="1350" b="1" dirty="0"/>
              <a:t>Also Available as a Stand Alone </a:t>
            </a:r>
            <a:r>
              <a:rPr lang="en-US" sz="1350" b="1" dirty="0" err="1"/>
              <a:t>eText</a:t>
            </a:r>
            <a:endParaRPr lang="en-US" sz="1350" b="1" dirty="0"/>
          </a:p>
          <a:p>
            <a:pPr marL="214313" indent="-214313">
              <a:buSzPts val="1400"/>
              <a:buFont typeface="Arial"/>
              <a:buChar char="•"/>
            </a:pPr>
            <a:endParaRPr lang="en-US" sz="1350" dirty="0"/>
          </a:p>
          <a:p>
            <a:pPr marL="214313" indent="-214313">
              <a:buSzPts val="1400"/>
              <a:buFont typeface="Arial"/>
              <a:buChar char="•"/>
            </a:pPr>
            <a:endParaRPr lang="en-US" sz="1350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F16AF153-6DC9-4B2A-91A3-3824AB21B9A4}"/>
              </a:ext>
            </a:extLst>
          </p:cNvPr>
          <p:cNvSpPr txBox="1">
            <a:spLocks/>
          </p:cNvSpPr>
          <p:nvPr/>
        </p:nvSpPr>
        <p:spPr>
          <a:xfrm>
            <a:off x="4907756" y="2426456"/>
            <a:ext cx="3768327" cy="25623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Lato Medium" panose="020F0502020204030203" pitchFamily="34" charset="0"/>
                <a:cs typeface="Lato Medium" panose="020F0502020204030203" pitchFamily="34" charset="0"/>
              </a:defRPr>
            </a:lvl1pPr>
            <a:lvl2pPr marL="180975" indent="-180975" algn="l" defTabSz="914400" rtl="0" eaLnBrk="1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2425" indent="-171450" algn="l" defTabSz="914400" rtl="0" eaLnBrk="1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Arial" panose="020B0604020202020204" pitchFamily="34" charset="0"/>
              <a:buChar char="‒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81050" indent="0" algn="l" defTabSz="914400" rtl="0" eaLnBrk="1" latinLnBrk="0" hangingPunct="1">
              <a:lnSpc>
                <a:spcPts val="1500"/>
              </a:lnSpc>
              <a:spcBef>
                <a:spcPts val="0"/>
              </a:spcBef>
              <a:spcAft>
                <a:spcPts val="850"/>
              </a:spcAft>
              <a:buClr>
                <a:schemeClr val="tx1"/>
              </a:buClr>
              <a:buFont typeface="Arial" pitchFamily="34" charset="0"/>
              <a:buNone/>
              <a:defRPr sz="12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5763" indent="-214313" algn="r">
              <a:buFont typeface="Arial" panose="020B0604020202020204" pitchFamily="34" charset="0"/>
              <a:buChar char="•"/>
            </a:pPr>
            <a:endParaRPr lang="en-US" sz="1350" dirty="0"/>
          </a:p>
        </p:txBody>
      </p:sp>
      <p:pic>
        <p:nvPicPr>
          <p:cNvPr id="2050" name="Picture 2" descr="Process Quality">
            <a:extLst>
              <a:ext uri="{FF2B5EF4-FFF2-40B4-BE49-F238E27FC236}">
                <a16:creationId xmlns:a16="http://schemas.microsoft.com/office/drawing/2014/main" id="{7FD77044-C560-46B7-8E7A-CE8028E2CB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02" y="2171655"/>
            <a:ext cx="2275592" cy="2911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6619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5763" y="1223902"/>
            <a:ext cx="8208169" cy="822656"/>
          </a:xfrm>
          <a:solidFill>
            <a:srgbClr val="D2DB0E"/>
          </a:solidFill>
        </p:spPr>
        <p:txBody>
          <a:bodyPr anchor="ctr" anchorCtr="0"/>
          <a:lstStyle/>
          <a:p>
            <a:pPr algn="ctr"/>
            <a:r>
              <a:rPr lang="en-GB" dirty="0">
                <a:solidFill>
                  <a:srgbClr val="003057"/>
                </a:solidFill>
              </a:rPr>
              <a:t>In Development - Coming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66A9119-0D2E-4D19-89E8-73A6A6A93F89}"/>
              </a:ext>
            </a:extLst>
          </p:cNvPr>
          <p:cNvSpPr txBox="1"/>
          <p:nvPr/>
        </p:nvSpPr>
        <p:spPr>
          <a:xfrm>
            <a:off x="8390335" y="5657851"/>
            <a:ext cx="203597" cy="138499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 lang="en-US" sz="900" dirty="0">
              <a:solidFill>
                <a:schemeClr val="tx2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4909471-FE01-463C-824F-C8E35FCA2EA3}"/>
              </a:ext>
            </a:extLst>
          </p:cNvPr>
          <p:cNvSpPr txBox="1"/>
          <p:nvPr/>
        </p:nvSpPr>
        <p:spPr>
          <a:xfrm rot="10800000" flipH="1" flipV="1">
            <a:off x="385762" y="2457566"/>
            <a:ext cx="2204750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500" b="1" dirty="0">
                <a:solidFill>
                  <a:srgbClr val="003057"/>
                </a:solidFill>
              </a:rPr>
              <a:t>Process Operations, 2e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59A08B2-D47C-4E80-9621-C4F61BABDF6C}"/>
              </a:ext>
            </a:extLst>
          </p:cNvPr>
          <p:cNvSpPr txBox="1"/>
          <p:nvPr/>
        </p:nvSpPr>
        <p:spPr>
          <a:xfrm rot="10800000" flipH="1" flipV="1">
            <a:off x="5531932" y="2408050"/>
            <a:ext cx="2204750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500" b="1" dirty="0">
                <a:solidFill>
                  <a:srgbClr val="003057"/>
                </a:solidFill>
              </a:rPr>
              <a:t>Process Systems, 1e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98177C-362D-4137-9131-40531926E44D}"/>
              </a:ext>
            </a:extLst>
          </p:cNvPr>
          <p:cNvSpPr txBox="1"/>
          <p:nvPr/>
        </p:nvSpPr>
        <p:spPr>
          <a:xfrm>
            <a:off x="5601939" y="3000375"/>
            <a:ext cx="2466928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28588" indent="-128588">
              <a:buFont typeface="Arial" panose="020B0604020202020204" pitchFamily="34" charset="0"/>
              <a:buChar char="•"/>
            </a:pPr>
            <a:r>
              <a:rPr lang="en-US" sz="1350" dirty="0"/>
              <a:t>First draft chapters in development and review</a:t>
            </a:r>
          </a:p>
        </p:txBody>
      </p:sp>
      <p:pic>
        <p:nvPicPr>
          <p:cNvPr id="13" name="Picture 12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F128594A-8316-43D7-8888-5CF7ABE8AB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738" y="3099408"/>
            <a:ext cx="1519100" cy="194392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75FFDC0-C8F9-432E-8C14-3DFBAA794F00}"/>
              </a:ext>
            </a:extLst>
          </p:cNvPr>
          <p:cNvSpPr txBox="1"/>
          <p:nvPr/>
        </p:nvSpPr>
        <p:spPr>
          <a:xfrm rot="20238917">
            <a:off x="802847" y="3359609"/>
            <a:ext cx="1370578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500" b="1" dirty="0">
                <a:solidFill>
                  <a:srgbClr val="D2DB0E"/>
                </a:solidFill>
              </a:rPr>
              <a:t>Coming 2021</a:t>
            </a:r>
          </a:p>
        </p:txBody>
      </p:sp>
    </p:spTree>
    <p:extLst>
      <p:ext uri="{BB962C8B-B14F-4D97-AF65-F5344CB8AC3E}">
        <p14:creationId xmlns:p14="http://schemas.microsoft.com/office/powerpoint/2010/main" val="3187017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2937926" y="978694"/>
            <a:ext cx="631583" cy="8079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525" dirty="0">
                <a:solidFill>
                  <a:srgbClr val="FFFFFF"/>
                </a:solidFill>
              </a:rPr>
              <a:t>Image by Nathalie Lees</a:t>
            </a:r>
          </a:p>
        </p:txBody>
      </p:sp>
      <p:graphicFrame>
        <p:nvGraphicFramePr>
          <p:cNvPr id="22" name="Google Shape;347;p71">
            <a:extLst>
              <a:ext uri="{FF2B5EF4-FFF2-40B4-BE49-F238E27FC236}">
                <a16:creationId xmlns:a16="http://schemas.microsoft.com/office/drawing/2014/main" id="{5D1F4D2D-B761-4CAC-939C-395F8A2986F7}"/>
              </a:ext>
            </a:extLst>
          </p:cNvPr>
          <p:cNvGraphicFramePr/>
          <p:nvPr/>
        </p:nvGraphicFramePr>
        <p:xfrm>
          <a:off x="3668812" y="1508224"/>
          <a:ext cx="4971554" cy="3323989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8268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446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651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u="none" strike="noStrike" cap="none" dirty="0">
                          <a:solidFill>
                            <a:srgbClr val="FFFFFF"/>
                          </a:solidFill>
                        </a:rPr>
                        <a:t>Instructor resource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625" marR="47625" marT="47625" marB="47625">
                    <a:solidFill>
                      <a:srgbClr val="005A7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u="none" strike="noStrike" cap="none" dirty="0">
                          <a:solidFill>
                            <a:srgbClr val="FFFFFF"/>
                          </a:solidFill>
                        </a:rPr>
                        <a:t>Description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625" marR="47625" marT="47625" marB="47625">
                    <a:solidFill>
                      <a:srgbClr val="005A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000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100" u="none" strike="noStrike" cap="none" dirty="0"/>
                        <a:t>Lesson plans</a:t>
                      </a:r>
                      <a:endParaRPr sz="110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100" u="none" strike="noStrike" cap="none" dirty="0"/>
                        <a:t>For each chapter:</a:t>
                      </a:r>
                      <a:endParaRPr sz="1100" u="none" strike="noStrike" cap="none" dirty="0"/>
                    </a:p>
                    <a:p>
                      <a:pPr marL="285750" marR="0" lvl="0" indent="-2857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•"/>
                      </a:pPr>
                      <a:r>
                        <a:rPr lang="en-US" sz="110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Suggested teaching time to reach objectives</a:t>
                      </a:r>
                      <a:endParaRPr sz="1100" u="none" strike="noStrike" cap="none" dirty="0"/>
                    </a:p>
                    <a:p>
                      <a:pPr marL="285750" marR="0" lvl="0" indent="-2857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•"/>
                      </a:pPr>
                      <a:r>
                        <a:rPr lang="en-US" sz="110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Any particular prep needed</a:t>
                      </a:r>
                      <a:endParaRPr sz="1100" u="none" strike="noStrike" cap="none" dirty="0"/>
                    </a:p>
                    <a:p>
                      <a:pPr marL="285750" marR="0" lvl="0" indent="-2857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•"/>
                      </a:pPr>
                      <a:r>
                        <a:rPr lang="en-US" sz="110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Suggested classroom and lab activities</a:t>
                      </a:r>
                      <a:endParaRPr sz="1100" u="none" strike="noStrike" cap="none" dirty="0"/>
                    </a:p>
                    <a:p>
                      <a:pPr marL="285750" marR="0" lvl="0" indent="-2857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•"/>
                      </a:pPr>
                      <a:r>
                        <a:rPr lang="en-US" sz="110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Set of unique MC review questions similar to but unique from EOC questions</a:t>
                      </a:r>
                      <a:endParaRPr sz="110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697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100" u="none" strike="noStrike" cap="none" dirty="0"/>
                        <a:t>PPT slides</a:t>
                      </a:r>
                      <a:endParaRPr sz="110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100" u="none" strike="noStrike" cap="none" dirty="0"/>
                        <a:t>Chapter by chapter and associated with lessons in lesson plans</a:t>
                      </a:r>
                      <a:endParaRPr sz="110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697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100" u="none" strike="noStrike" cap="none" dirty="0"/>
                        <a:t>Review questions</a:t>
                      </a:r>
                      <a:endParaRPr sz="110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100" u="none" strike="noStrike" cap="none" dirty="0"/>
                        <a:t>End of lessons (and/or chapter) review questions </a:t>
                      </a:r>
                      <a:endParaRPr sz="110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353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100" u="none" strike="noStrike" cap="none" dirty="0"/>
                        <a:t>Test bank </a:t>
                      </a:r>
                      <a:endParaRPr sz="110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1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3-5 multiple choice questions per chapter objective, tagged to learning objectives.</a:t>
                      </a:r>
                      <a:endParaRPr sz="11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1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Include correct answer and rationales for all answers. </a:t>
                      </a:r>
                      <a:endParaRPr sz="110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4" name="TextBox 23">
            <a:extLst>
              <a:ext uri="{FF2B5EF4-FFF2-40B4-BE49-F238E27FC236}">
                <a16:creationId xmlns:a16="http://schemas.microsoft.com/office/drawing/2014/main" id="{E552D971-B705-49F2-A99C-F8BA13D5B7E6}"/>
              </a:ext>
            </a:extLst>
          </p:cNvPr>
          <p:cNvSpPr txBox="1"/>
          <p:nvPr/>
        </p:nvSpPr>
        <p:spPr>
          <a:xfrm>
            <a:off x="503635" y="1462058"/>
            <a:ext cx="2689622" cy="3370153"/>
          </a:xfrm>
          <a:prstGeom prst="rect">
            <a:avLst/>
          </a:prstGeom>
          <a:solidFill>
            <a:srgbClr val="005A70"/>
          </a:solidFill>
        </p:spPr>
        <p:txBody>
          <a:bodyPr wrap="square" lIns="0" tIns="0" rIns="0" bIns="0" rtlCol="0">
            <a:spAutoFit/>
          </a:bodyPr>
          <a:lstStyle/>
          <a:p>
            <a:endParaRPr lang="en-US" sz="2700" dirty="0">
              <a:solidFill>
                <a:srgbClr val="FFFFFF"/>
              </a:solidFill>
            </a:endParaRPr>
          </a:p>
          <a:p>
            <a:pPr algn="ctr"/>
            <a:r>
              <a:rPr lang="en-US" sz="2700" dirty="0">
                <a:solidFill>
                  <a:srgbClr val="FFFFFF"/>
                </a:solidFill>
              </a:rPr>
              <a:t> Instructor Resources</a:t>
            </a:r>
          </a:p>
          <a:p>
            <a:pPr algn="ctr"/>
            <a:r>
              <a:rPr lang="en-US" sz="2700" dirty="0">
                <a:solidFill>
                  <a:srgbClr val="FFFFFF"/>
                </a:solidFill>
              </a:rPr>
              <a:t> </a:t>
            </a:r>
          </a:p>
          <a:p>
            <a:pPr algn="ctr"/>
            <a:r>
              <a:rPr lang="en-US" sz="1500" dirty="0">
                <a:solidFill>
                  <a:srgbClr val="FFFFFF"/>
                </a:solidFill>
              </a:rPr>
              <a:t>(available for download on instructor resource center)</a:t>
            </a:r>
          </a:p>
          <a:p>
            <a:pPr algn="ctr"/>
            <a:endParaRPr lang="en-US" sz="2700" dirty="0">
              <a:solidFill>
                <a:srgbClr val="FFFFFF"/>
              </a:solidFill>
            </a:endParaRPr>
          </a:p>
          <a:p>
            <a:endParaRPr lang="en-US" sz="2700" dirty="0">
              <a:solidFill>
                <a:srgbClr val="FFFFFF"/>
              </a:solidFill>
            </a:endParaRPr>
          </a:p>
          <a:p>
            <a:endParaRPr lang="en-US" sz="2700" dirty="0">
              <a:solidFill>
                <a:srgbClr val="FFFFFF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14C6BFB-4AB7-4768-8AC2-6186E82D9BC3}"/>
              </a:ext>
            </a:extLst>
          </p:cNvPr>
          <p:cNvSpPr txBox="1"/>
          <p:nvPr/>
        </p:nvSpPr>
        <p:spPr>
          <a:xfrm>
            <a:off x="8390335" y="5657851"/>
            <a:ext cx="203597" cy="138499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 lang="en-US" sz="9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0063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1170451"/>
            <a:ext cx="8208169" cy="822656"/>
          </a:xfrm>
          <a:solidFill>
            <a:srgbClr val="003057"/>
          </a:solidFill>
        </p:spPr>
        <p:txBody>
          <a:bodyPr anchor="ctr" anchorCtr="0"/>
          <a:lstStyle/>
          <a:p>
            <a:r>
              <a:rPr lang="en-GB" dirty="0">
                <a:solidFill>
                  <a:srgbClr val="FFFFFF"/>
                </a:solidFill>
              </a:rPr>
              <a:t> MyLab Process Technology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66A9119-0D2E-4D19-89E8-73A6A6A93F89}"/>
              </a:ext>
            </a:extLst>
          </p:cNvPr>
          <p:cNvSpPr txBox="1"/>
          <p:nvPr/>
        </p:nvSpPr>
        <p:spPr>
          <a:xfrm>
            <a:off x="8390335" y="5657851"/>
            <a:ext cx="203597" cy="138499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 lang="en-US" sz="900" dirty="0">
              <a:solidFill>
                <a:schemeClr val="tx2"/>
              </a:solidFill>
            </a:endParaRP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F16AF153-6DC9-4B2A-91A3-3824AB21B9A4}"/>
              </a:ext>
            </a:extLst>
          </p:cNvPr>
          <p:cNvSpPr txBox="1">
            <a:spLocks/>
          </p:cNvSpPr>
          <p:nvPr/>
        </p:nvSpPr>
        <p:spPr>
          <a:xfrm>
            <a:off x="4907756" y="2426456"/>
            <a:ext cx="3768327" cy="25623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Lato Medium" panose="020F0502020204030203" pitchFamily="34" charset="0"/>
                <a:cs typeface="Lato Medium" panose="020F0502020204030203" pitchFamily="34" charset="0"/>
              </a:defRPr>
            </a:lvl1pPr>
            <a:lvl2pPr marL="180975" indent="-180975" algn="l" defTabSz="914400" rtl="0" eaLnBrk="1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2425" indent="-171450" algn="l" defTabSz="914400" rtl="0" eaLnBrk="1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Arial" panose="020B0604020202020204" pitchFamily="34" charset="0"/>
              <a:buChar char="‒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81050" indent="0" algn="l" defTabSz="914400" rtl="0" eaLnBrk="1" latinLnBrk="0" hangingPunct="1">
              <a:lnSpc>
                <a:spcPts val="1500"/>
              </a:lnSpc>
              <a:spcBef>
                <a:spcPts val="0"/>
              </a:spcBef>
              <a:spcAft>
                <a:spcPts val="850"/>
              </a:spcAft>
              <a:buClr>
                <a:schemeClr val="tx1"/>
              </a:buClr>
              <a:buFont typeface="Arial" pitchFamily="34" charset="0"/>
              <a:buNone/>
              <a:defRPr sz="12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5763" indent="-214313" algn="r">
              <a:buFont typeface="Arial" panose="020B0604020202020204" pitchFamily="34" charset="0"/>
              <a:buChar char="•"/>
            </a:pPr>
            <a:endParaRPr lang="en-US" sz="135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946737-BBA5-4EC5-8F2D-208D9C506E99}"/>
              </a:ext>
            </a:extLst>
          </p:cNvPr>
          <p:cNvSpPr txBox="1"/>
          <p:nvPr/>
        </p:nvSpPr>
        <p:spPr>
          <a:xfrm>
            <a:off x="594272" y="3736249"/>
            <a:ext cx="3067206" cy="16619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350" b="1" dirty="0">
                <a:solidFill>
                  <a:srgbClr val="003057"/>
                </a:solidFill>
              </a:rPr>
              <a:t>Includes: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b="1" dirty="0">
                <a:solidFill>
                  <a:srgbClr val="003057"/>
                </a:solidFill>
              </a:rPr>
              <a:t>Key Term Review (interactive)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b="1" dirty="0">
                <a:solidFill>
                  <a:srgbClr val="003057"/>
                </a:solidFill>
              </a:rPr>
              <a:t>Chapter Review Quiz Questions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b="1" dirty="0">
                <a:solidFill>
                  <a:srgbClr val="003057"/>
                </a:solidFill>
              </a:rPr>
              <a:t>Equipment and Process Review (interactive)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b="1" dirty="0">
                <a:solidFill>
                  <a:srgbClr val="003057"/>
                </a:solidFill>
              </a:rPr>
              <a:t>Short Answer Questions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b="1" dirty="0">
                <a:solidFill>
                  <a:srgbClr val="003057"/>
                </a:solidFill>
              </a:rPr>
              <a:t>Pearson eText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b="1" dirty="0">
                <a:solidFill>
                  <a:srgbClr val="003057"/>
                </a:solidFill>
              </a:rPr>
              <a:t>All instructor resources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2DA65D-6CC4-472C-A9BC-91271A1160E2}"/>
              </a:ext>
            </a:extLst>
          </p:cNvPr>
          <p:cNvSpPr txBox="1"/>
          <p:nvPr/>
        </p:nvSpPr>
        <p:spPr>
          <a:xfrm>
            <a:off x="594273" y="2431299"/>
            <a:ext cx="3464719" cy="10387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350" b="1" dirty="0">
                <a:solidFill>
                  <a:srgbClr val="003057"/>
                </a:solidFill>
              </a:rPr>
              <a:t>Available for the following: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b="1" dirty="0">
                <a:solidFill>
                  <a:srgbClr val="003057"/>
                </a:solidFill>
              </a:rPr>
              <a:t>Introduction to Process Technology, 2e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b="1" dirty="0">
                <a:solidFill>
                  <a:srgbClr val="003057"/>
                </a:solidFill>
              </a:rPr>
              <a:t>Process Technology Equipment, 2e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b="1" dirty="0">
                <a:solidFill>
                  <a:srgbClr val="003057"/>
                </a:solidFill>
              </a:rPr>
              <a:t>Safety, Health, and Environment, 2e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b="1" dirty="0">
                <a:solidFill>
                  <a:srgbClr val="002060"/>
                </a:solidFill>
              </a:rPr>
              <a:t>Process Instrumentation, 2e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8687F96-8C41-4ACE-AD13-789BD63E38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3406" y="2309180"/>
            <a:ext cx="4282677" cy="280660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61835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1170451"/>
            <a:ext cx="8208169" cy="822656"/>
          </a:xfrm>
          <a:solidFill>
            <a:srgbClr val="005A70"/>
          </a:solidFill>
        </p:spPr>
        <p:txBody>
          <a:bodyPr anchor="ctr" anchorCtr="0">
            <a:normAutofit fontScale="90000"/>
          </a:bodyPr>
          <a:lstStyle/>
          <a:p>
            <a:r>
              <a:rPr lang="en-GB" dirty="0">
                <a:solidFill>
                  <a:srgbClr val="FFFFFF"/>
                </a:solidFill>
              </a:rPr>
              <a:t> </a:t>
            </a:r>
            <a:r>
              <a:rPr lang="en-GB" dirty="0">
                <a:solidFill>
                  <a:srgbClr val="FFFF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Additional MyLab/Process Technology Resources</a:t>
            </a:r>
            <a:br>
              <a:rPr lang="en-GB" dirty="0">
                <a:solidFill>
                  <a:srgbClr val="FFFFFF"/>
                </a:solidFill>
              </a:rPr>
            </a:b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66A9119-0D2E-4D19-89E8-73A6A6A93F89}"/>
              </a:ext>
            </a:extLst>
          </p:cNvPr>
          <p:cNvSpPr txBox="1"/>
          <p:nvPr/>
        </p:nvSpPr>
        <p:spPr>
          <a:xfrm>
            <a:off x="8390335" y="5657851"/>
            <a:ext cx="203597" cy="138499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 lang="en-US" sz="900" dirty="0">
              <a:solidFill>
                <a:schemeClr val="tx2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5EE6FC6-802C-4C4F-A4A0-8B5948617C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0163" y="2028825"/>
            <a:ext cx="6800850" cy="3864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631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1170451"/>
            <a:ext cx="8208169" cy="822656"/>
          </a:xfrm>
          <a:solidFill>
            <a:srgbClr val="005A70"/>
          </a:solidFill>
        </p:spPr>
        <p:txBody>
          <a:bodyPr anchor="ctr" anchorCtr="0">
            <a:normAutofit fontScale="90000"/>
          </a:bodyPr>
          <a:lstStyle/>
          <a:p>
            <a:r>
              <a:rPr lang="en-GB" dirty="0">
                <a:solidFill>
                  <a:srgbClr val="FFFFFF"/>
                </a:solidFill>
              </a:rPr>
              <a:t> </a:t>
            </a:r>
            <a:r>
              <a:rPr lang="en-GB" dirty="0">
                <a:solidFill>
                  <a:srgbClr val="FFFF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Additional MyLab/Process Technology Resources</a:t>
            </a:r>
            <a:br>
              <a:rPr lang="en-GB" dirty="0">
                <a:solidFill>
                  <a:srgbClr val="FFFFFF"/>
                </a:solidFill>
              </a:rPr>
            </a:b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66A9119-0D2E-4D19-89E8-73A6A6A93F89}"/>
              </a:ext>
            </a:extLst>
          </p:cNvPr>
          <p:cNvSpPr txBox="1"/>
          <p:nvPr/>
        </p:nvSpPr>
        <p:spPr>
          <a:xfrm>
            <a:off x="8390335" y="5657851"/>
            <a:ext cx="203597" cy="138499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 lang="en-US" sz="900" dirty="0">
              <a:solidFill>
                <a:schemeClr val="tx2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F6D75E-A98E-40D4-A03F-987CB30275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2208" y="2147517"/>
            <a:ext cx="1428917" cy="18232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EA4DD93-5F3A-4E9D-852A-3B35FA38D7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9316" y="2121494"/>
            <a:ext cx="3271840" cy="198575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49E1093-9A04-406B-B281-D34DFBBCFB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2339" y="3722930"/>
            <a:ext cx="3366437" cy="190023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23F61B1-BE72-4D8B-AC86-4C2D9E0F3D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2398" y="3665807"/>
            <a:ext cx="1468041" cy="182329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529719F-D94D-49DA-B3D3-214A34D99497}"/>
              </a:ext>
            </a:extLst>
          </p:cNvPr>
          <p:cNvSpPr txBox="1"/>
          <p:nvPr/>
        </p:nvSpPr>
        <p:spPr>
          <a:xfrm>
            <a:off x="2323580" y="4344326"/>
            <a:ext cx="146804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>
                <a:solidFill>
                  <a:srgbClr val="003057"/>
                </a:solidFill>
              </a:rPr>
              <a:t>Instructor</a:t>
            </a:r>
          </a:p>
          <a:p>
            <a:r>
              <a:rPr lang="en-US" sz="1200" b="1" dirty="0">
                <a:solidFill>
                  <a:srgbClr val="003057"/>
                </a:solidFill>
              </a:rPr>
              <a:t> Implementation</a:t>
            </a:r>
          </a:p>
          <a:p>
            <a:r>
              <a:rPr lang="en-US" sz="1200" b="1" dirty="0">
                <a:solidFill>
                  <a:srgbClr val="003057"/>
                </a:solidFill>
              </a:rPr>
              <a:t> Guide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14A468A-65D9-4B4C-8100-CB935C38BCFF}"/>
              </a:ext>
            </a:extLst>
          </p:cNvPr>
          <p:cNvSpPr txBox="1"/>
          <p:nvPr/>
        </p:nvSpPr>
        <p:spPr>
          <a:xfrm>
            <a:off x="5448739" y="2304020"/>
            <a:ext cx="130718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200" b="1" dirty="0">
                <a:solidFill>
                  <a:srgbClr val="003057"/>
                </a:solidFill>
              </a:rPr>
              <a:t>Student </a:t>
            </a:r>
          </a:p>
          <a:p>
            <a:pPr algn="r"/>
            <a:r>
              <a:rPr lang="en-US" sz="1200" b="1" dirty="0">
                <a:solidFill>
                  <a:srgbClr val="003057"/>
                </a:solidFill>
              </a:rPr>
              <a:t> User’s</a:t>
            </a:r>
          </a:p>
          <a:p>
            <a:pPr algn="r"/>
            <a:r>
              <a:rPr lang="en-US" sz="1200" b="1" dirty="0">
                <a:solidFill>
                  <a:srgbClr val="003057"/>
                </a:solidFill>
              </a:rPr>
              <a:t> Guide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8B66469-EC4D-49B2-B380-4A34106D8368}"/>
              </a:ext>
            </a:extLst>
          </p:cNvPr>
          <p:cNvSpPr txBox="1"/>
          <p:nvPr/>
        </p:nvSpPr>
        <p:spPr>
          <a:xfrm>
            <a:off x="456850" y="2197382"/>
            <a:ext cx="96440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200" b="1" dirty="0">
                <a:solidFill>
                  <a:srgbClr val="003057"/>
                </a:solidFill>
              </a:rPr>
              <a:t>Educator</a:t>
            </a:r>
          </a:p>
          <a:p>
            <a:pPr algn="r"/>
            <a:r>
              <a:rPr lang="en-US" sz="1200" b="1" dirty="0">
                <a:solidFill>
                  <a:srgbClr val="003057"/>
                </a:solidFill>
              </a:rPr>
              <a:t> Videos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02337BA-CE2B-4F92-9A60-007018EA5CDB}"/>
              </a:ext>
            </a:extLst>
          </p:cNvPr>
          <p:cNvSpPr txBox="1"/>
          <p:nvPr/>
        </p:nvSpPr>
        <p:spPr>
          <a:xfrm>
            <a:off x="7379493" y="4482733"/>
            <a:ext cx="123587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>
                <a:solidFill>
                  <a:srgbClr val="003057"/>
                </a:solidFill>
              </a:rPr>
              <a:t> Instructor</a:t>
            </a:r>
          </a:p>
          <a:p>
            <a:r>
              <a:rPr lang="en-US" sz="1200" b="1" dirty="0">
                <a:solidFill>
                  <a:srgbClr val="003057"/>
                </a:solidFill>
              </a:rPr>
              <a:t> Resources</a:t>
            </a:r>
          </a:p>
          <a:p>
            <a:r>
              <a:rPr lang="en-US" sz="1200" b="1" dirty="0">
                <a:solidFill>
                  <a:srgbClr val="003057"/>
                </a:solidFill>
              </a:rPr>
              <a:t> Video</a:t>
            </a:r>
          </a:p>
        </p:txBody>
      </p:sp>
    </p:spTree>
    <p:extLst>
      <p:ext uri="{BB962C8B-B14F-4D97-AF65-F5344CB8AC3E}">
        <p14:creationId xmlns:p14="http://schemas.microsoft.com/office/powerpoint/2010/main" val="1384409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2292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0E379-E2A2-4682-8660-EF9FBAE23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TSC Committee Report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22EAA0-5F77-47DD-9CB2-CD23D28A8B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Martha McKinley</a:t>
            </a:r>
          </a:p>
          <a:p>
            <a:pPr lvl="1"/>
            <a:r>
              <a:rPr lang="en-US" sz="3200" dirty="0"/>
              <a:t>TSC Event Coordinator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b="1" dirty="0"/>
              <a:t>Eric Newby</a:t>
            </a:r>
          </a:p>
          <a:p>
            <a:pPr lvl="1"/>
            <a:r>
              <a:rPr lang="en-US" sz="3200" dirty="0"/>
              <a:t>Interim Co-Chair</a:t>
            </a: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20189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B3983-964A-46E9-A773-0D8E11D5B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NAPTA Financial Report</a:t>
            </a:r>
            <a:r>
              <a:rPr lang="en-US" dirty="0"/>
              <a:t>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749D6-19EE-41B9-AF74-DEF5EFEFB3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b="1" dirty="0"/>
              <a:t>Glenn Johnson</a:t>
            </a:r>
          </a:p>
          <a:p>
            <a:pPr lvl="1"/>
            <a:r>
              <a:rPr lang="en-US" dirty="0"/>
              <a:t>Treasurer/Chief Financial Officer</a:t>
            </a:r>
          </a:p>
          <a:p>
            <a:pPr lvl="1"/>
            <a:r>
              <a:rPr lang="en-US" dirty="0"/>
              <a:t>Head of Workforce Development</a:t>
            </a:r>
          </a:p>
          <a:p>
            <a:pPr lvl="1"/>
            <a:r>
              <a:rPr lang="en-US" dirty="0"/>
              <a:t>BASF North America</a:t>
            </a:r>
          </a:p>
        </p:txBody>
      </p:sp>
    </p:spTree>
    <p:extLst>
      <p:ext uri="{BB962C8B-B14F-4D97-AF65-F5344CB8AC3E}">
        <p14:creationId xmlns:p14="http://schemas.microsoft.com/office/powerpoint/2010/main" val="36127356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0000000-0008-0000-0400-000020000000}"/>
              </a:ext>
            </a:extLst>
          </p:cNvPr>
          <p:cNvGraphicFramePr>
            <a:graphicFrameLocks/>
          </p:cNvGraphicFramePr>
          <p:nvPr/>
        </p:nvGraphicFramePr>
        <p:xfrm>
          <a:off x="964097" y="1234938"/>
          <a:ext cx="6838122" cy="44626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00000000-0008-0000-0400-000020000000}"/>
              </a:ext>
            </a:extLst>
          </p:cNvPr>
          <p:cNvGraphicFramePr>
            <a:graphicFrameLocks/>
          </p:cNvGraphicFramePr>
          <p:nvPr/>
        </p:nvGraphicFramePr>
        <p:xfrm>
          <a:off x="964097" y="1234938"/>
          <a:ext cx="7215807" cy="44626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588218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00000000-0008-0000-0400-00001D000000}"/>
              </a:ext>
            </a:extLst>
          </p:cNvPr>
          <p:cNvGraphicFramePr>
            <a:graphicFrameLocks/>
          </p:cNvGraphicFramePr>
          <p:nvPr/>
        </p:nvGraphicFramePr>
        <p:xfrm>
          <a:off x="974035" y="1334328"/>
          <a:ext cx="6957392" cy="41744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0000000-0008-0000-0400-000022000000}"/>
              </a:ext>
            </a:extLst>
          </p:cNvPr>
          <p:cNvGraphicFramePr>
            <a:graphicFrameLocks/>
          </p:cNvGraphicFramePr>
          <p:nvPr/>
        </p:nvGraphicFramePr>
        <p:xfrm>
          <a:off x="705679" y="1473477"/>
          <a:ext cx="7484165" cy="35723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0000000-0008-0000-0400-00000F000000}"/>
              </a:ext>
            </a:extLst>
          </p:cNvPr>
          <p:cNvGraphicFramePr>
            <a:graphicFrameLocks/>
          </p:cNvGraphicFramePr>
          <p:nvPr/>
        </p:nvGraphicFramePr>
        <p:xfrm>
          <a:off x="934279" y="1364146"/>
          <a:ext cx="6987209" cy="41048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572132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85ED6A72-343D-47B9-A2C9-6C686394C630}"/>
              </a:ext>
            </a:extLst>
          </p:cNvPr>
          <p:cNvGraphicFramePr>
            <a:graphicFrameLocks/>
          </p:cNvGraphicFramePr>
          <p:nvPr/>
        </p:nvGraphicFramePr>
        <p:xfrm>
          <a:off x="1023731" y="1463538"/>
          <a:ext cx="6857999" cy="40750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514825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A8DE0BB1-087D-4F53-81CB-18AA5C00B0C6}"/>
              </a:ext>
            </a:extLst>
          </p:cNvPr>
          <p:cNvGraphicFramePr>
            <a:graphicFrameLocks/>
          </p:cNvGraphicFramePr>
          <p:nvPr/>
        </p:nvGraphicFramePr>
        <p:xfrm>
          <a:off x="924340" y="1343024"/>
          <a:ext cx="7007087" cy="4275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856663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5DFFF48-E5AB-4029-A31D-CB30D6DB4E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55" y="1364146"/>
            <a:ext cx="7867169" cy="4244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140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0000000-0008-0000-0400-000021000000}"/>
              </a:ext>
            </a:extLst>
          </p:cNvPr>
          <p:cNvGraphicFramePr>
            <a:graphicFrameLocks/>
          </p:cNvGraphicFramePr>
          <p:nvPr/>
        </p:nvGraphicFramePr>
        <p:xfrm>
          <a:off x="616226" y="1443659"/>
          <a:ext cx="7573617" cy="41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1524000"/>
          </a:xfrm>
        </p:spPr>
        <p:txBody>
          <a:bodyPr>
            <a:norm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en-US" sz="5400" b="1" dirty="0"/>
              <a:t>“NEW” Members</a:t>
            </a:r>
            <a:br>
              <a:rPr lang="en-US" sz="5400" b="1" dirty="0"/>
            </a:b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650882" y="3244334"/>
            <a:ext cx="1847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sz="240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Steve Backman – NAPTA Secretary</a:t>
            </a:r>
          </a:p>
          <a:p>
            <a:pPr marL="0" indent="0">
              <a:buNone/>
            </a:pPr>
            <a:r>
              <a:rPr lang="en-US" dirty="0"/>
              <a:t>Presentation of new members</a:t>
            </a:r>
          </a:p>
          <a:p>
            <a:pPr marL="0" indent="0">
              <a:buNone/>
            </a:pPr>
            <a:endParaRPr lang="en-US" sz="44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4400" b="1" dirty="0">
                <a:solidFill>
                  <a:srgbClr val="C00000"/>
                </a:solidFill>
              </a:rPr>
              <a:t>University of South Alabama</a:t>
            </a:r>
          </a:p>
          <a:p>
            <a:pPr marL="0" indent="0">
              <a:buNone/>
            </a:pPr>
            <a:r>
              <a:rPr lang="en-US" sz="4400" b="1" dirty="0">
                <a:solidFill>
                  <a:srgbClr val="C00000"/>
                </a:solidFill>
              </a:rPr>
              <a:t>Mobile, AL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</a:rPr>
              <a:t>Steven Duff – Program Chair</a:t>
            </a:r>
          </a:p>
          <a:p>
            <a:pPr marL="0" indent="0">
              <a:buNone/>
            </a:pPr>
            <a:endParaRPr lang="en-US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C00000"/>
              </a:solidFill>
            </a:endParaRP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0761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0E379-E2A2-4682-8660-EF9FBAE23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Events/ISC Committee Report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22EAA0-5F77-47DD-9CB2-CD23D28A8B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Curtis Briggs</a:t>
            </a:r>
          </a:p>
          <a:p>
            <a:pPr lvl="1"/>
            <a:r>
              <a:rPr lang="en-US" sz="2400" dirty="0"/>
              <a:t>Industry Co-Chair</a:t>
            </a:r>
          </a:p>
          <a:p>
            <a:pPr lvl="1"/>
            <a:r>
              <a:rPr lang="en-US" sz="2400" dirty="0"/>
              <a:t>INEOS O&amp;P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/>
              <a:t>Dennis Link</a:t>
            </a:r>
          </a:p>
          <a:p>
            <a:pPr lvl="1"/>
            <a:r>
              <a:rPr lang="en-US" sz="2400" dirty="0"/>
              <a:t>Education Co-Chair</a:t>
            </a:r>
          </a:p>
          <a:p>
            <a:pPr lvl="1"/>
            <a:r>
              <a:rPr lang="en-US" sz="2400" dirty="0"/>
              <a:t>College of the Mainland</a:t>
            </a: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1215801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751A768F-481F-4AB0-A278-749ECEB0A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Events/ISC Committee Members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22EAA0-5F77-47DD-9CB2-CD23D28A8B9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Curtis Briggs (Co-chair)</a:t>
            </a:r>
          </a:p>
          <a:p>
            <a:r>
              <a:rPr lang="en-US" b="1" dirty="0"/>
              <a:t>Dennis Link (Co-chair) </a:t>
            </a:r>
          </a:p>
          <a:p>
            <a:r>
              <a:rPr lang="en-US" b="1" dirty="0"/>
              <a:t>Steve Ames</a:t>
            </a:r>
          </a:p>
          <a:p>
            <a:r>
              <a:rPr lang="en-US" b="1" dirty="0"/>
              <a:t>Steve Backman</a:t>
            </a:r>
          </a:p>
          <a:p>
            <a:r>
              <a:rPr lang="en-US" b="1" dirty="0"/>
              <a:t>Myra Fanning</a:t>
            </a:r>
          </a:p>
          <a:p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46731A1-3F6A-4C41-8868-3BD49DB8F55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Tim Judge</a:t>
            </a:r>
          </a:p>
          <a:p>
            <a:r>
              <a:rPr lang="en-US" b="1" dirty="0"/>
              <a:t>Mike Kukuk</a:t>
            </a:r>
          </a:p>
          <a:p>
            <a:r>
              <a:rPr lang="en-US" b="1" dirty="0"/>
              <a:t>Jeff Laube</a:t>
            </a:r>
          </a:p>
          <a:p>
            <a:r>
              <a:rPr lang="en-US" b="1" dirty="0"/>
              <a:t>Sarah Grace Mitchell</a:t>
            </a:r>
          </a:p>
          <a:p>
            <a:r>
              <a:rPr lang="en-US" b="1" dirty="0"/>
              <a:t>Vicki Newby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6097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751A768F-481F-4AB0-A278-749ECEB0A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ISC XI Update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22EAA0-5F77-47DD-9CB2-CD23D28A8B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Planning a face-to-face conference for 2021.</a:t>
            </a:r>
          </a:p>
          <a:p>
            <a:r>
              <a:rPr lang="en-US" dirty="0"/>
              <a:t>When: October 27-29 (Wednesday – Friday).</a:t>
            </a:r>
          </a:p>
          <a:p>
            <a:r>
              <a:rPr lang="en-US" dirty="0"/>
              <a:t>Where: Galveston Island Convention Center/Hilton Hotel. </a:t>
            </a:r>
          </a:p>
          <a:p>
            <a:r>
              <a:rPr lang="en-US" dirty="0"/>
              <a:t>Updates for ISC XI:</a:t>
            </a:r>
          </a:p>
          <a:p>
            <a:pPr lvl="1"/>
            <a:r>
              <a:rPr lang="en-US" dirty="0"/>
              <a:t>Revamp Learning Sessions </a:t>
            </a:r>
          </a:p>
          <a:p>
            <a:pPr lvl="1"/>
            <a:r>
              <a:rPr lang="en-US" dirty="0"/>
              <a:t>Panel discussion and workshop offered on day 1</a:t>
            </a:r>
          </a:p>
          <a:p>
            <a:pPr lvl="1"/>
            <a:r>
              <a:rPr lang="en-US" dirty="0"/>
              <a:t>Improved LAA presentation</a:t>
            </a:r>
          </a:p>
          <a:p>
            <a:pPr lvl="1"/>
            <a:r>
              <a:rPr lang="en-US" dirty="0"/>
              <a:t>Multiple keynote speakers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6937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751A768F-481F-4AB0-A278-749ECEB0A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ISC XI Banner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7B01C7F-1DE2-4DFD-9AF2-5A93EFA51D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1" y="2057400"/>
            <a:ext cx="9067799" cy="3305969"/>
          </a:xfrm>
        </p:spPr>
      </p:pic>
    </p:spTree>
    <p:extLst>
      <p:ext uri="{BB962C8B-B14F-4D97-AF65-F5344CB8AC3E}">
        <p14:creationId xmlns:p14="http://schemas.microsoft.com/office/powerpoint/2010/main" val="35591516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751A768F-481F-4AB0-A278-749ECEB0A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ISC XI Promotional Video</a:t>
            </a:r>
          </a:p>
        </p:txBody>
      </p:sp>
      <p:pic>
        <p:nvPicPr>
          <p:cNvPr id="4" name="Content Placeholder 3">
            <a:hlinkClick r:id="rId2"/>
            <a:extLst>
              <a:ext uri="{FF2B5EF4-FFF2-40B4-BE49-F238E27FC236}">
                <a16:creationId xmlns:a16="http://schemas.microsoft.com/office/drawing/2014/main" id="{D7B01C7F-1DE2-4DFD-9AF2-5A93EFA51D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1" y="2057400"/>
            <a:ext cx="9067799" cy="3305969"/>
          </a:xfrm>
        </p:spPr>
      </p:pic>
    </p:spTree>
    <p:extLst>
      <p:ext uri="{BB962C8B-B14F-4D97-AF65-F5344CB8AC3E}">
        <p14:creationId xmlns:p14="http://schemas.microsoft.com/office/powerpoint/2010/main" val="24619701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342900"/>
            <a:ext cx="7200900" cy="10287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b="1" dirty="0">
                <a:latin typeface="+mn-lt"/>
              </a:rPr>
              <a:t>Endorsement </a:t>
            </a:r>
            <a:r>
              <a:rPr lang="en-US" b="1" dirty="0">
                <a:latin typeface="+mn-lt"/>
              </a:rPr>
              <a:t>Committee Report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871C0A3-FDF5-4B04-BCB8-580AB59253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Dorothy Ortego</a:t>
            </a:r>
          </a:p>
          <a:p>
            <a:pPr lvl="1"/>
            <a:r>
              <a:rPr lang="en-US" dirty="0"/>
              <a:t>Industry Co-chair</a:t>
            </a:r>
          </a:p>
          <a:p>
            <a:pPr lvl="1"/>
            <a:r>
              <a:rPr lang="en-US" dirty="0"/>
              <a:t>Sasol/US</a:t>
            </a:r>
          </a:p>
          <a:p>
            <a:endParaRPr lang="en-US" dirty="0"/>
          </a:p>
          <a:p>
            <a:r>
              <a:rPr lang="en-US" b="1" dirty="0"/>
              <a:t>Jeff Laube</a:t>
            </a:r>
          </a:p>
          <a:p>
            <a:pPr lvl="1"/>
            <a:r>
              <a:rPr lang="en-US" dirty="0"/>
              <a:t>Education Co-Chair</a:t>
            </a:r>
          </a:p>
          <a:p>
            <a:pPr lvl="1"/>
            <a:r>
              <a:rPr lang="en-US" dirty="0"/>
              <a:t>Kenai Peninsula College</a:t>
            </a:r>
          </a:p>
        </p:txBody>
      </p:sp>
    </p:spTree>
    <p:extLst>
      <p:ext uri="{BB962C8B-B14F-4D97-AF65-F5344CB8AC3E}">
        <p14:creationId xmlns:p14="http://schemas.microsoft.com/office/powerpoint/2010/main" val="7062291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>
                <a:latin typeface="+mn-lt"/>
              </a:rPr>
              <a:t>Outreach Committee Report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763000" cy="4525963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sz="2000" b="1" dirty="0"/>
          </a:p>
          <a:p>
            <a:r>
              <a:rPr lang="en-US" b="1" dirty="0"/>
              <a:t>David Hirsch</a:t>
            </a:r>
          </a:p>
          <a:p>
            <a:pPr lvl="1"/>
            <a:r>
              <a:rPr lang="en-US" dirty="0"/>
              <a:t>Industry/Vendor Co-Chair</a:t>
            </a:r>
          </a:p>
          <a:p>
            <a:pPr lvl="1"/>
            <a:r>
              <a:rPr lang="en-US" dirty="0" err="1"/>
              <a:t>Systran</a:t>
            </a:r>
            <a:r>
              <a:rPr lang="en-US" dirty="0"/>
              <a:t> Inc.</a:t>
            </a:r>
          </a:p>
          <a:p>
            <a:endParaRPr lang="en-US" b="1" dirty="0"/>
          </a:p>
          <a:p>
            <a:r>
              <a:rPr lang="en-US" b="1" dirty="0"/>
              <a:t>Joseph Zwiercan</a:t>
            </a:r>
          </a:p>
          <a:p>
            <a:pPr lvl="1"/>
            <a:r>
              <a:rPr lang="en-US" dirty="0"/>
              <a:t>Education Co-Chair</a:t>
            </a:r>
          </a:p>
          <a:p>
            <a:pPr lvl="1"/>
            <a:r>
              <a:rPr lang="en-US" dirty="0"/>
              <a:t>San Jacinto College</a:t>
            </a:r>
          </a:p>
          <a:p>
            <a:pPr marL="0" indent="0">
              <a:buNone/>
            </a:pPr>
            <a:endParaRPr lang="en-US" sz="2400" b="1" dirty="0"/>
          </a:p>
          <a:p>
            <a:pPr algn="ctr"/>
            <a:endParaRPr 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41222900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latin typeface="+mn-lt"/>
              </a:rPr>
              <a:t>Outreach Committee Report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6961"/>
            <a:ext cx="8229600" cy="4484078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400" b="1" dirty="0"/>
          </a:p>
          <a:p>
            <a:pPr algn="ctr"/>
            <a:endParaRPr lang="en-US" sz="1100" b="1" dirty="0"/>
          </a:p>
        </p:txBody>
      </p:sp>
      <p:pic>
        <p:nvPicPr>
          <p:cNvPr id="5" name="Picture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21E34008-F5CD-4465-8437-77E873E297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86961"/>
            <a:ext cx="9144000" cy="4484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8848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2B611-3300-499B-AEA9-DA74F4187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>
                <a:latin typeface="+mn-lt"/>
              </a:rPr>
              <a:t>On-Going &amp; New Busin</a:t>
            </a:r>
            <a:r>
              <a:rPr lang="en-US" sz="4000" b="1" dirty="0"/>
              <a:t>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035A69-9A1C-44E3-BC02-BC9B266B54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Transitions and Challenges</a:t>
            </a:r>
          </a:p>
          <a:p>
            <a:pPr lvl="1"/>
            <a:r>
              <a:rPr lang="en-US" dirty="0"/>
              <a:t>What is your organization doing to adapt?</a:t>
            </a:r>
          </a:p>
          <a:p>
            <a:pPr lvl="1"/>
            <a:r>
              <a:rPr lang="en-US" dirty="0"/>
              <a:t>What are your school’s plans for the fall?</a:t>
            </a:r>
          </a:p>
          <a:p>
            <a:pPr lvl="1"/>
            <a:r>
              <a:rPr lang="en-US" dirty="0"/>
              <a:t>What road blacks are you dealing with?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b="1" dirty="0"/>
              <a:t>Online “Best Practice” Sharing</a:t>
            </a:r>
          </a:p>
          <a:p>
            <a:pPr lvl="1"/>
            <a:r>
              <a:rPr lang="en-US" dirty="0"/>
              <a:t>Do you have something you’ve developed?</a:t>
            </a:r>
          </a:p>
          <a:p>
            <a:pPr lvl="1"/>
            <a:r>
              <a:rPr lang="en-US" dirty="0"/>
              <a:t>Please share it with ALL at:</a:t>
            </a:r>
          </a:p>
          <a:p>
            <a:pPr lvl="1"/>
            <a:r>
              <a:rPr lang="en-US" dirty="0"/>
              <a:t>support@naptaonline.org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57214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2B611-3300-499B-AEA9-DA74F4187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>
                <a:latin typeface="+mn-lt"/>
              </a:rPr>
              <a:t>On-Going &amp; New Busin</a:t>
            </a:r>
            <a:r>
              <a:rPr lang="en-US" sz="4000" b="1" dirty="0"/>
              <a:t>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035A69-9A1C-44E3-BC02-BC9B266B54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600" b="1" dirty="0"/>
              <a:t>Open Forum Discussions</a:t>
            </a:r>
          </a:p>
          <a:p>
            <a:endParaRPr lang="en-US" sz="3600" b="1" dirty="0"/>
          </a:p>
          <a:p>
            <a:endParaRPr lang="en-US" sz="3600" b="1" dirty="0"/>
          </a:p>
          <a:p>
            <a:r>
              <a:rPr lang="en-US" sz="3600" b="1" dirty="0"/>
              <a:t>What’s on your mind?</a:t>
            </a:r>
          </a:p>
          <a:p>
            <a:endParaRPr lang="en-US" sz="3600" b="1" dirty="0"/>
          </a:p>
          <a:p>
            <a:pPr marL="0" indent="0">
              <a:buNone/>
            </a:pPr>
            <a:endParaRPr lang="en-US" sz="3600" b="1" dirty="0"/>
          </a:p>
          <a:p>
            <a:r>
              <a:rPr lang="en-US" sz="3600" b="1" dirty="0"/>
              <a:t>Any Questions?</a:t>
            </a:r>
            <a:endParaRPr lang="en-US" sz="36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59329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b="1" dirty="0"/>
              <a:t>Stay Safe and Stay Well!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752600"/>
            <a:ext cx="7696200" cy="4155948"/>
          </a:xfrm>
        </p:spPr>
      </p:pic>
    </p:spTree>
    <p:extLst>
      <p:ext uri="{BB962C8B-B14F-4D97-AF65-F5344CB8AC3E}">
        <p14:creationId xmlns:p14="http://schemas.microsoft.com/office/powerpoint/2010/main" val="13144772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31945</TotalTime>
  <Words>963</Words>
  <Application>Microsoft Office PowerPoint</Application>
  <PresentationFormat>On-screen Show (4:3)</PresentationFormat>
  <Paragraphs>246</Paragraphs>
  <Slides>38</Slides>
  <Notes>7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3" baseType="lpstr">
      <vt:lpstr>Arial</vt:lpstr>
      <vt:lpstr>Calibri</vt:lpstr>
      <vt:lpstr>Calisto MT</vt:lpstr>
      <vt:lpstr>Footlight MT Light</vt:lpstr>
      <vt:lpstr>Office Theme</vt:lpstr>
      <vt:lpstr>Thanks for Joining Us!</vt:lpstr>
      <vt:lpstr>WELCOME TO THE WEB!</vt:lpstr>
      <vt:lpstr>Welcome to the NAPTA General Meeting</vt:lpstr>
      <vt:lpstr>NAPTA Board of Directors</vt:lpstr>
      <vt:lpstr>NAPTA Committee Leadership Team</vt:lpstr>
      <vt:lpstr>NAPTA Lifetime Achievement Award</vt:lpstr>
      <vt:lpstr>Curriculum Committee Report</vt:lpstr>
      <vt:lpstr>NAPTA  Learning  Materials   Update</vt:lpstr>
      <vt:lpstr> Available Now!</vt:lpstr>
      <vt:lpstr> What’s New in Process Quality, 2e?</vt:lpstr>
      <vt:lpstr>In Development - Coming</vt:lpstr>
      <vt:lpstr>PowerPoint Presentation</vt:lpstr>
      <vt:lpstr> MyLab Process Technology</vt:lpstr>
      <vt:lpstr> Additional MyLab/Process Technology Resources </vt:lpstr>
      <vt:lpstr> Additional MyLab/Process Technology Resources </vt:lpstr>
      <vt:lpstr>Questions?</vt:lpstr>
      <vt:lpstr>TSC Committee Report</vt:lpstr>
      <vt:lpstr>NAPTA Financial Report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“NEW” Members </vt:lpstr>
      <vt:lpstr>Events/ISC Committee Report</vt:lpstr>
      <vt:lpstr>Events/ISC Committee Members</vt:lpstr>
      <vt:lpstr>ISC XI Update</vt:lpstr>
      <vt:lpstr>ISC XI Banner</vt:lpstr>
      <vt:lpstr>ISC XI Promotional Video</vt:lpstr>
      <vt:lpstr>Endorsement Committee Report</vt:lpstr>
      <vt:lpstr>Outreach Committee Report</vt:lpstr>
      <vt:lpstr>Outreach Committee Report</vt:lpstr>
      <vt:lpstr>On-Going &amp; New Business</vt:lpstr>
      <vt:lpstr>On-Going &amp; New Business</vt:lpstr>
      <vt:lpstr>Stay Safe and Stay Well!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Rhonda Shiflet</dc:creator>
  <cp:lastModifiedBy>Eric Newby</cp:lastModifiedBy>
  <cp:revision>314</cp:revision>
  <cp:lastPrinted>2019-06-19T13:32:59Z</cp:lastPrinted>
  <dcterms:created xsi:type="dcterms:W3CDTF">2016-08-31T15:07:15Z</dcterms:created>
  <dcterms:modified xsi:type="dcterms:W3CDTF">2021-02-25T23:11:26Z</dcterms:modified>
</cp:coreProperties>
</file>