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 id="2147483736" r:id="rId4"/>
    <p:sldMasterId id="2147483821" r:id="rId5"/>
    <p:sldMasterId id="2147483869" r:id="rId6"/>
    <p:sldMasterId id="2147483882" r:id="rId7"/>
    <p:sldMasterId id="2147483894" r:id="rId8"/>
  </p:sldMasterIdLst>
  <p:notesMasterIdLst>
    <p:notesMasterId r:id="rId46"/>
  </p:notesMasterIdLst>
  <p:sldIdLst>
    <p:sldId id="256" r:id="rId9"/>
    <p:sldId id="271" r:id="rId10"/>
    <p:sldId id="304" r:id="rId11"/>
    <p:sldId id="270" r:id="rId12"/>
    <p:sldId id="269" r:id="rId13"/>
    <p:sldId id="263" r:id="rId14"/>
    <p:sldId id="315" r:id="rId15"/>
    <p:sldId id="287" r:id="rId16"/>
    <p:sldId id="274" r:id="rId17"/>
    <p:sldId id="281" r:id="rId18"/>
    <p:sldId id="264" r:id="rId19"/>
    <p:sldId id="295" r:id="rId20"/>
    <p:sldId id="266" r:id="rId21"/>
    <p:sldId id="288" r:id="rId22"/>
    <p:sldId id="296" r:id="rId23"/>
    <p:sldId id="297" r:id="rId24"/>
    <p:sldId id="298" r:id="rId25"/>
    <p:sldId id="293" r:id="rId26"/>
    <p:sldId id="276" r:id="rId27"/>
    <p:sldId id="282" r:id="rId28"/>
    <p:sldId id="283" r:id="rId29"/>
    <p:sldId id="284" r:id="rId30"/>
    <p:sldId id="257" r:id="rId31"/>
    <p:sldId id="633" r:id="rId32"/>
    <p:sldId id="299" r:id="rId33"/>
    <p:sldId id="300" r:id="rId34"/>
    <p:sldId id="305" r:id="rId35"/>
    <p:sldId id="314" r:id="rId36"/>
    <p:sldId id="632" r:id="rId37"/>
    <p:sldId id="309" r:id="rId38"/>
    <p:sldId id="310" r:id="rId39"/>
    <p:sldId id="313" r:id="rId40"/>
    <p:sldId id="634" r:id="rId41"/>
    <p:sldId id="311" r:id="rId42"/>
    <p:sldId id="308" r:id="rId43"/>
    <p:sldId id="294" r:id="rId44"/>
    <p:sldId id="28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9" autoAdjust="0"/>
    <p:restoredTop sz="94660"/>
  </p:normalViewPr>
  <p:slideViewPr>
    <p:cSldViewPr snapToGrid="0">
      <p:cViewPr varScale="1">
        <p:scale>
          <a:sx n="69" d="100"/>
          <a:sy n="69" d="100"/>
        </p:scale>
        <p:origin x="590"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43392-90AC-48E7-9552-F95D8EE2E9B3}" type="datetimeFigureOut">
              <a:rPr lang="en-US" smtClean="0"/>
              <a:t>9/27/2018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918810-0083-4145-A740-DD1150B66A69}" type="slidenum">
              <a:rPr lang="en-US" smtClean="0"/>
              <a:t>‹#›</a:t>
            </a:fld>
            <a:endParaRPr lang="en-US"/>
          </a:p>
        </p:txBody>
      </p:sp>
    </p:spTree>
    <p:extLst>
      <p:ext uri="{BB962C8B-B14F-4D97-AF65-F5344CB8AC3E}">
        <p14:creationId xmlns:p14="http://schemas.microsoft.com/office/powerpoint/2010/main" val="3885797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918810-0083-4145-A740-DD1150B66A69}" type="slidenum">
              <a:rPr lang="en-US" smtClean="0"/>
              <a:t>2</a:t>
            </a:fld>
            <a:endParaRPr lang="en-US"/>
          </a:p>
        </p:txBody>
      </p:sp>
    </p:spTree>
    <p:extLst>
      <p:ext uri="{BB962C8B-B14F-4D97-AF65-F5344CB8AC3E}">
        <p14:creationId xmlns:p14="http://schemas.microsoft.com/office/powerpoint/2010/main" val="3950819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B077E9-9F2A-49BF-BEAF-9642C93200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741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709017-1827-41F8-8A0F-D1C4B8787E99}"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545644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2018 Simulation Solutions, Inc.</a:t>
            </a:r>
          </a:p>
        </p:txBody>
      </p:sp>
      <p:sp>
        <p:nvSpPr>
          <p:cNvPr id="6" name="Slide Number Placeholder 5"/>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3013469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2018 Simulation Solutions, Inc.</a:t>
            </a:r>
          </a:p>
        </p:txBody>
      </p:sp>
      <p:sp>
        <p:nvSpPr>
          <p:cNvPr id="6" name="Slide Number Placeholder 5"/>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2353156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2018 Simulation Solutions, Inc.</a:t>
            </a:r>
          </a:p>
        </p:txBody>
      </p:sp>
      <p:sp>
        <p:nvSpPr>
          <p:cNvPr id="6" name="Slide Number Placeholder 5"/>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1540180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 2018 Simulation Solutions, Inc.</a:t>
            </a:r>
          </a:p>
        </p:txBody>
      </p:sp>
      <p:sp>
        <p:nvSpPr>
          <p:cNvPr id="7" name="Slide Number Placeholder 6"/>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187555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 2018 Simulation Solutions, Inc.</a:t>
            </a:r>
          </a:p>
        </p:txBody>
      </p:sp>
      <p:sp>
        <p:nvSpPr>
          <p:cNvPr id="9" name="Slide Number Placeholder 8"/>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105744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 2018 Simulation Solutions, Inc.</a:t>
            </a:r>
          </a:p>
        </p:txBody>
      </p:sp>
      <p:sp>
        <p:nvSpPr>
          <p:cNvPr id="5" name="Slide Number Placeholder 4"/>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176944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 2018 Simulation Solutions, Inc.</a:t>
            </a:r>
          </a:p>
        </p:txBody>
      </p:sp>
      <p:sp>
        <p:nvSpPr>
          <p:cNvPr id="4" name="Slide Number Placeholder 3"/>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4131036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 2018 Simulation Solutions, Inc.</a:t>
            </a:r>
          </a:p>
        </p:txBody>
      </p:sp>
      <p:sp>
        <p:nvSpPr>
          <p:cNvPr id="7" name="Slide Number Placeholder 6"/>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3614612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 2018 Simulation Solutions, Inc.</a:t>
            </a:r>
          </a:p>
        </p:txBody>
      </p:sp>
      <p:sp>
        <p:nvSpPr>
          <p:cNvPr id="7" name="Slide Number Placeholder 6"/>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3894215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2018 Simulation Solutions, Inc.</a:t>
            </a:r>
          </a:p>
        </p:txBody>
      </p:sp>
      <p:sp>
        <p:nvSpPr>
          <p:cNvPr id="6" name="Slide Number Placeholder 5"/>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1066356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2018 Simulation Solutions, Inc.</a:t>
            </a:r>
          </a:p>
        </p:txBody>
      </p:sp>
      <p:sp>
        <p:nvSpPr>
          <p:cNvPr id="6" name="Slide Number Placeholder 5"/>
          <p:cNvSpPr>
            <a:spLocks noGrp="1"/>
          </p:cNvSpPr>
          <p:nvPr>
            <p:ph type="sldNum" sz="quarter" idx="12"/>
          </p:nvPr>
        </p:nvSpPr>
        <p:spPr/>
        <p:txBody>
          <a:bodyPr/>
          <a:lstStyle/>
          <a:p>
            <a:fld id="{4E694643-78CE-419E-A7F8-A96BFC98112C}" type="slidenum">
              <a:rPr lang="en-US" smtClean="0"/>
              <a:t>‹#›</a:t>
            </a:fld>
            <a:endParaRPr lang="en-US"/>
          </a:p>
        </p:txBody>
      </p:sp>
    </p:spTree>
    <p:extLst>
      <p:ext uri="{BB962C8B-B14F-4D97-AF65-F5344CB8AC3E}">
        <p14:creationId xmlns:p14="http://schemas.microsoft.com/office/powerpoint/2010/main" val="881184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1B90F6-8538-4478-B433-8F3F33B37E2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40728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B206C84-C7F8-44BD-997F-1DF3EB827A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5855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2B38C2-147A-4342-8F5A-616631B5301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63360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61072E6-8CEE-4113-88AE-58FE77CFC02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86497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D28BCFB-AB92-4E0A-9143-69F00FAB9B8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0968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3807C1A-B80F-4679-9212-B91AD4D95B9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38927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38CCF90-C485-45E9-97D4-5867327D9D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44924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1340996-A0BE-4B8F-B888-4F0BBBBE405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35344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198A33-9E2B-4905-86EE-CE77D3BB6AC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8509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FAD38BE-3399-42A2-B3F5-C08D768183E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07143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9C4F158-92A4-4AA7-ADC1-E0590A4A71A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56105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fontAlgn="auto">
              <a:spcBef>
                <a:spcPts val="0"/>
              </a:spcBef>
              <a:spcAft>
                <a:spcPts val="0"/>
              </a:spcAft>
              <a:defRPr/>
            </a:lvl1pPr>
          </a:lstStyle>
          <a:p>
            <a:pPr>
              <a:defRPr/>
            </a:pPr>
            <a:fld id="{7075A32C-A8DB-4AD6-8654-C02A7C85DBE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41504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6412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979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98198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734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 2018 Simulation Solutions, Inc.</a:t>
            </a:r>
          </a:p>
        </p:txBody>
      </p:sp>
      <p:sp>
        <p:nvSpPr>
          <p:cNvPr id="9" name="Slide Number Placeholder 8"/>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376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 2018 Simulation Solutions, Inc.</a:t>
            </a:r>
          </a:p>
        </p:txBody>
      </p:sp>
      <p:sp>
        <p:nvSpPr>
          <p:cNvPr id="5" name="Slide Number Placeholder 4"/>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2970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 2018 Simulation Solutions, Inc.</a:t>
            </a:r>
          </a:p>
        </p:txBody>
      </p:sp>
      <p:sp>
        <p:nvSpPr>
          <p:cNvPr id="4" name="Slide Number Placeholder 3"/>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2666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3916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12479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42341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18682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7713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59181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28289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01063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 2018 Simulation Solutions, Inc.</a:t>
            </a:r>
          </a:p>
        </p:txBody>
      </p:sp>
      <p:sp>
        <p:nvSpPr>
          <p:cNvPr id="9" name="Slide Number Placeholder 8"/>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498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 2018 Simulation Solutions, Inc.</a:t>
            </a:r>
          </a:p>
        </p:txBody>
      </p:sp>
      <p:sp>
        <p:nvSpPr>
          <p:cNvPr id="5" name="Slide Number Placeholder 4"/>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57438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 2018 Simulation Solutions, Inc.</a:t>
            </a:r>
          </a:p>
        </p:txBody>
      </p:sp>
      <p:sp>
        <p:nvSpPr>
          <p:cNvPr id="4" name="Slide Number Placeholder 3"/>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76138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4092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16720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52108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365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2"/>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2"/>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fontAlgn="auto">
              <a:spcBef>
                <a:spcPts val="0"/>
              </a:spcBef>
              <a:spcAft>
                <a:spcPts val="0"/>
              </a:spcAft>
              <a:defRPr/>
            </a:lvl1pPr>
          </a:lstStyle>
          <a:p>
            <a:pPr>
              <a:defRPr/>
            </a:pPr>
            <a:fld id="{7075A32C-A8DB-4AD6-8654-C02A7C85DBE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293790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39894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61460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95750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7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 2018 Simulation Solutions, Inc.</a:t>
            </a:r>
          </a:p>
        </p:txBody>
      </p:sp>
      <p:sp>
        <p:nvSpPr>
          <p:cNvPr id="9" name="Slide Number Placeholder 8"/>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25074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 2018 Simulation Solutions, Inc.</a:t>
            </a:r>
          </a:p>
        </p:txBody>
      </p:sp>
      <p:sp>
        <p:nvSpPr>
          <p:cNvPr id="5" name="Slide Number Placeholder 4"/>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1525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 2018 Simulation Solutions, Inc.</a:t>
            </a:r>
          </a:p>
        </p:txBody>
      </p:sp>
      <p:sp>
        <p:nvSpPr>
          <p:cNvPr id="4" name="Slide Number Placeholder 3"/>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2758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54059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6530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93077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6615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1B90F6-8538-4478-B433-8F3F33B37E2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807999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B206C84-C7F8-44BD-997F-1DF3EB827A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629691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2B38C2-147A-4342-8F5A-616631B5301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612583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61072E6-8CEE-4113-88AE-58FE77CFC02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692878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D28BCFB-AB92-4E0A-9143-69F00FAB9B8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929048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3807C1A-B80F-4679-9212-B91AD4D95B9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215524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38CCF90-C485-45E9-97D4-5867327D9D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738932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1340996-A0BE-4B8F-B888-4F0BBBBE405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638740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198A33-9E2B-4905-86EE-CE77D3BB6AC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950822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FAD38BE-3399-42A2-B3F5-C08D768183E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838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9C4F158-92A4-4AA7-ADC1-E0590A4A71A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635022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fontAlgn="auto">
              <a:spcBef>
                <a:spcPts val="0"/>
              </a:spcBef>
              <a:spcAft>
                <a:spcPts val="0"/>
              </a:spcAft>
              <a:defRPr/>
            </a:lvl1pPr>
          </a:lstStyle>
          <a:p>
            <a:pPr>
              <a:defRPr/>
            </a:pPr>
            <a:fld id="{7075A32C-A8DB-4AD6-8654-C02A7C85DBE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1766508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90871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840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42950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70909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65355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17648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58263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23874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5584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833213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65092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936914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511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466241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79936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 2018 Simulation Solutions, Inc.</a:t>
            </a:r>
          </a:p>
        </p:txBody>
      </p:sp>
      <p:sp>
        <p:nvSpPr>
          <p:cNvPr id="9" name="Slide Number Placeholder 8"/>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24784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 2018 Simulation Solutions, Inc.</a:t>
            </a:r>
          </a:p>
        </p:txBody>
      </p:sp>
      <p:sp>
        <p:nvSpPr>
          <p:cNvPr id="5" name="Slide Number Placeholder 4"/>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17451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 2018 Simulation Solutions, Inc.</a:t>
            </a:r>
          </a:p>
        </p:txBody>
      </p:sp>
      <p:sp>
        <p:nvSpPr>
          <p:cNvPr id="4" name="Slide Number Placeholder 3"/>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46480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618374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 2018 Simulation Solutions, Inc.</a:t>
            </a:r>
          </a:p>
        </p:txBody>
      </p:sp>
      <p:sp>
        <p:nvSpPr>
          <p:cNvPr id="7" name="Slide Number Placeholder 6"/>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70653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99881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
        <p:nvSpPr>
          <p:cNvPr id="6" name="Slide Number Placeholder 5"/>
          <p:cNvSpPr>
            <a:spLocks noGrp="1"/>
          </p:cNvSpPr>
          <p:nvPr>
            <p:ph type="sldNum" sz="quarter" idx="12"/>
          </p:nvPr>
        </p:nvSpPr>
        <p:spPr/>
        <p:txBody>
          <a:body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3706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2018 Simulation Solutions, Inc.</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94643-78CE-419E-A7F8-A96BFC98112C}" type="slidenum">
              <a:rPr lang="en-US" smtClean="0"/>
              <a:t>‹#›</a:t>
            </a:fld>
            <a:endParaRPr lang="en-US"/>
          </a:p>
        </p:txBody>
      </p:sp>
    </p:spTree>
    <p:extLst>
      <p:ext uri="{BB962C8B-B14F-4D97-AF65-F5344CB8AC3E}">
        <p14:creationId xmlns:p14="http://schemas.microsoft.com/office/powerpoint/2010/main" val="34287870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7950" y="-58738"/>
            <a:ext cx="9280525" cy="696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defTabSz="457200">
              <a:defRPr/>
            </a:pPr>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defTabSz="457200">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defTabSz="457200">
              <a:defRPr/>
            </a:pPr>
            <a:fld id="{A0B48EFC-BFB7-46C7-94D7-6FDCCFC5CFEF}" type="slidenum">
              <a:rPr lang="en-US">
                <a:solidFill>
                  <a:prstClr val="black">
                    <a:tint val="75000"/>
                  </a:prstClr>
                </a:solidFill>
              </a:rPr>
              <a:pPr defTabSz="457200">
                <a:defRPr/>
              </a:pPr>
              <a:t>‹#›</a:t>
            </a:fld>
            <a:endParaRPr lang="en-US" dirty="0">
              <a:solidFill>
                <a:prstClr val="black">
                  <a:tint val="75000"/>
                </a:prstClr>
              </a:solidFill>
            </a:endParaRPr>
          </a:p>
        </p:txBody>
      </p:sp>
    </p:spTree>
    <p:extLst>
      <p:ext uri="{BB962C8B-B14F-4D97-AF65-F5344CB8AC3E}">
        <p14:creationId xmlns:p14="http://schemas.microsoft.com/office/powerpoint/2010/main" val="34258826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0">
              <a:srgbClr val="D1CFC1"/>
            </a:gs>
            <a:gs pos="0">
              <a:schemeClr val="bg2">
                <a:tint val="40000"/>
                <a:satMod val="350000"/>
              </a:schemeClr>
            </a:gs>
            <a:gs pos="100000">
              <a:schemeClr val="bg2">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rPr>
              <a:t>© 2018 Simulation Solutions,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922908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0">
              <a:srgbClr val="D1CFC1"/>
            </a:gs>
            <a:gs pos="0">
              <a:schemeClr val="bg2">
                <a:tint val="40000"/>
                <a:satMod val="350000"/>
              </a:schemeClr>
            </a:gs>
            <a:gs pos="100000">
              <a:schemeClr val="bg2">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rPr>
              <a:t>© 2018 Simulation Solutions,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717602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0">
              <a:srgbClr val="D1CFC1"/>
            </a:gs>
            <a:gs pos="0">
              <a:schemeClr val="bg2">
                <a:tint val="40000"/>
                <a:satMod val="350000"/>
              </a:schemeClr>
            </a:gs>
            <a:gs pos="100000">
              <a:schemeClr val="bg2">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rPr>
              <a:t>© 2018 Simulation Solutions,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66448-14FA-401C-9577-42A05AC29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93312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026" name="Picture 9"/>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7950" y="-58738"/>
            <a:ext cx="9280525" cy="696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defTabSz="457200">
              <a:defRPr/>
            </a:pPr>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defTabSz="457200">
              <a:defRPr/>
            </a:pPr>
            <a:r>
              <a:rPr lang="en-US">
                <a:solidFill>
                  <a:prstClr val="black">
                    <a:tint val="75000"/>
                  </a:prstClr>
                </a:solidFill>
              </a:rPr>
              <a:t>© 2018 Simulation Solutions, Inc.</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defTabSz="457200">
              <a:defRPr/>
            </a:pPr>
            <a:fld id="{A0B48EFC-BFB7-46C7-94D7-6FDCCFC5CFEF}" type="slidenum">
              <a:rPr lang="en-US">
                <a:solidFill>
                  <a:prstClr val="black">
                    <a:tint val="75000"/>
                  </a:prstClr>
                </a:solidFill>
              </a:rPr>
              <a:pPr defTabSz="457200">
                <a:defRPr/>
              </a:pPr>
              <a:t>‹#›</a:t>
            </a:fld>
            <a:endParaRPr lang="en-US" dirty="0">
              <a:solidFill>
                <a:prstClr val="black">
                  <a:tint val="75000"/>
                </a:prstClr>
              </a:solidFill>
            </a:endParaRPr>
          </a:p>
        </p:txBody>
      </p:sp>
    </p:spTree>
    <p:extLst>
      <p:ext uri="{BB962C8B-B14F-4D97-AF65-F5344CB8AC3E}">
        <p14:creationId xmlns:p14="http://schemas.microsoft.com/office/powerpoint/2010/main" val="968859884"/>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F570A-4B4B-40F6-8D20-CA638E034345}" type="datetimeFigureOut">
              <a:rPr lang="en-US" smtClean="0">
                <a:solidFill>
                  <a:prstClr val="black">
                    <a:tint val="75000"/>
                  </a:prstClr>
                </a:solidFill>
              </a:rPr>
              <a:pPr/>
              <a:t>9/27/2018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7A4FCC-A002-4977-93A9-98C7A165EE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3593157"/>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rPr>
              <a:t>© 2018 Simulation Solutions, Inc.</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A3F96-EA34-47B0-A6ED-1474B173767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1606101"/>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6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8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3" Type="http://schemas.openxmlformats.org/officeDocument/2006/relationships/hyperlink" Target="mailto:dglaser@simulation-solutions.com" TargetMode="External"/><Relationship Id="rId2" Type="http://schemas.openxmlformats.org/officeDocument/2006/relationships/notesSlide" Target="../notesSlides/notesSlide3.xml"/><Relationship Id="rId1" Type="http://schemas.openxmlformats.org/officeDocument/2006/relationships/slideLayout" Target="../slideLayouts/slideLayout41.xml"/><Relationship Id="rId4" Type="http://schemas.openxmlformats.org/officeDocument/2006/relationships/hyperlink" Target="http://www.simulation-solu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49005" y="734646"/>
            <a:ext cx="7772400" cy="1755619"/>
          </a:xfrm>
        </p:spPr>
        <p:txBody>
          <a:bodyPr>
            <a:normAutofit/>
          </a:bodyPr>
          <a:lstStyle/>
          <a:p>
            <a:r>
              <a:rPr lang="en-US" sz="5400" b="1" dirty="0">
                <a:solidFill>
                  <a:srgbClr val="3E5DBF"/>
                </a:solidFill>
                <a:latin typeface="Times New Roman"/>
                <a:ea typeface="Calibri"/>
              </a:rPr>
              <a:t>Operations Center Shift Change Exercise </a:t>
            </a:r>
          </a:p>
        </p:txBody>
      </p:sp>
      <p:sp>
        <p:nvSpPr>
          <p:cNvPr id="7" name="TextBox 6"/>
          <p:cNvSpPr txBox="1"/>
          <p:nvPr/>
        </p:nvSpPr>
        <p:spPr>
          <a:xfrm>
            <a:off x="8500" y="5103446"/>
            <a:ext cx="9143999" cy="1200329"/>
          </a:xfrm>
          <a:prstGeom prst="rect">
            <a:avLst/>
          </a:prstGeom>
          <a:noFill/>
        </p:spPr>
        <p:txBody>
          <a:bodyPr wrap="square" rtlCol="0">
            <a:spAutoFit/>
          </a:bodyPr>
          <a:lstStyle/>
          <a:p>
            <a:pPr algn="ctr"/>
            <a:r>
              <a:rPr lang="en-US" b="1" dirty="0">
                <a:solidFill>
                  <a:srgbClr val="3E5DBF"/>
                </a:solidFill>
                <a:latin typeface="Times New Roman"/>
                <a:ea typeface="Calibri"/>
                <a:cs typeface="+mj-cs"/>
              </a:rPr>
              <a:t>September 26</a:t>
            </a:r>
            <a:r>
              <a:rPr lang="en-US" b="1" baseline="30000" dirty="0">
                <a:solidFill>
                  <a:srgbClr val="3E5DBF"/>
                </a:solidFill>
                <a:latin typeface="Times New Roman"/>
                <a:ea typeface="Calibri"/>
                <a:cs typeface="+mj-cs"/>
              </a:rPr>
              <a:t>th</a:t>
            </a:r>
            <a:r>
              <a:rPr lang="en-US" b="1" dirty="0">
                <a:solidFill>
                  <a:srgbClr val="3E5DBF"/>
                </a:solidFill>
                <a:latin typeface="Times New Roman"/>
                <a:ea typeface="Calibri"/>
                <a:cs typeface="+mj-cs"/>
              </a:rPr>
              <a:t> &amp; 27</a:t>
            </a:r>
            <a:r>
              <a:rPr lang="en-US" b="1" baseline="30000" dirty="0">
                <a:solidFill>
                  <a:srgbClr val="3E5DBF"/>
                </a:solidFill>
                <a:latin typeface="Times New Roman"/>
                <a:ea typeface="Calibri"/>
                <a:cs typeface="+mj-cs"/>
              </a:rPr>
              <a:t>th</a:t>
            </a:r>
            <a:r>
              <a:rPr lang="en-US" b="1" dirty="0">
                <a:solidFill>
                  <a:srgbClr val="3E5DBF"/>
                </a:solidFill>
                <a:latin typeface="Times New Roman"/>
                <a:ea typeface="Calibri"/>
                <a:cs typeface="+mj-cs"/>
              </a:rPr>
              <a:t>, 2018</a:t>
            </a:r>
          </a:p>
          <a:p>
            <a:pPr algn="ctr"/>
            <a:endParaRPr lang="en-US" b="1" dirty="0">
              <a:solidFill>
                <a:srgbClr val="3E5DBF"/>
              </a:solidFill>
              <a:latin typeface="Times New Roman"/>
              <a:ea typeface="Calibri"/>
              <a:cs typeface="+mj-cs"/>
            </a:endParaRPr>
          </a:p>
          <a:p>
            <a:pPr algn="ctr"/>
            <a:r>
              <a:rPr lang="en-US" b="1" dirty="0">
                <a:solidFill>
                  <a:srgbClr val="3E5DBF"/>
                </a:solidFill>
                <a:latin typeface="Times New Roman"/>
                <a:ea typeface="Calibri"/>
                <a:cs typeface="+mj-cs"/>
              </a:rPr>
              <a:t>Donald Glaser, Simulation Solutions, Inc.</a:t>
            </a:r>
          </a:p>
          <a:p>
            <a:pPr algn="ctr"/>
            <a:r>
              <a:rPr lang="en-US" b="1" dirty="0">
                <a:solidFill>
                  <a:srgbClr val="3E5DBF"/>
                </a:solidFill>
                <a:latin typeface="Times New Roman"/>
                <a:ea typeface="Calibri"/>
                <a:cs typeface="+mj-cs"/>
              </a:rPr>
              <a:t>Matt Garvey, Simulation, Solutions, Inc.</a:t>
            </a:r>
            <a:endParaRPr lang="en-US" dirty="0"/>
          </a:p>
        </p:txBody>
      </p:sp>
      <p:pic>
        <p:nvPicPr>
          <p:cNvPr id="2" name="Picture 2" descr="Image result for napta isc conference 20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9248" y="2773850"/>
            <a:ext cx="5611913" cy="204601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dirty="0"/>
              <a:t>© 2018 Simulation Solutions, Inc.</a:t>
            </a:r>
          </a:p>
        </p:txBody>
      </p:sp>
    </p:spTree>
    <p:extLst>
      <p:ext uri="{BB962C8B-B14F-4D97-AF65-F5344CB8AC3E}">
        <p14:creationId xmlns:p14="http://schemas.microsoft.com/office/powerpoint/2010/main" val="4176380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z="3600" b="1" dirty="0">
                <a:solidFill>
                  <a:srgbClr val="3E5DBF"/>
                </a:solidFill>
                <a:latin typeface="Times New Roman"/>
                <a:ea typeface="Calibri"/>
              </a:rPr>
              <a:t>Ops Center Shift Change Team Exercise</a:t>
            </a:r>
          </a:p>
        </p:txBody>
      </p:sp>
      <p:sp>
        <p:nvSpPr>
          <p:cNvPr id="14" name="Text Placeholder 13"/>
          <p:cNvSpPr>
            <a:spLocks noGrp="1"/>
          </p:cNvSpPr>
          <p:nvPr>
            <p:ph type="body" idx="1"/>
          </p:nvPr>
        </p:nvSpPr>
        <p:spPr/>
        <p:txBody>
          <a:bodyPr/>
          <a:lstStyle/>
          <a:p>
            <a:r>
              <a:rPr lang="en-US" dirty="0"/>
              <a:t>Abstract</a:t>
            </a:r>
          </a:p>
        </p:txBody>
      </p:sp>
      <p:sp>
        <p:nvSpPr>
          <p:cNvPr id="15" name="Content Placeholder 14"/>
          <p:cNvSpPr>
            <a:spLocks noGrp="1"/>
          </p:cNvSpPr>
          <p:nvPr>
            <p:ph sz="half" idx="2"/>
          </p:nvPr>
        </p:nvSpPr>
        <p:spPr/>
        <p:txBody>
          <a:bodyPr/>
          <a:lstStyle/>
          <a:p>
            <a:pPr marL="0" indent="0">
              <a:buNone/>
            </a:pPr>
            <a:r>
              <a:rPr lang="en-US" sz="2000" dirty="0"/>
              <a:t>Conduct an extensive role play exercise involving actual PTEC Students showing PTEC Instructors and Plant Training Departments how to facilitate and deliver team exercises that promote a variety of operations, shift change, troubleshooting, critical thinking, </a:t>
            </a:r>
            <a:r>
              <a:rPr lang="en-US" sz="2000" b="1" dirty="0"/>
              <a:t>communications</a:t>
            </a:r>
            <a:r>
              <a:rPr lang="en-US" sz="2000" dirty="0"/>
              <a:t>, </a:t>
            </a:r>
            <a:r>
              <a:rPr lang="en-US" sz="2000" b="1" dirty="0"/>
              <a:t>cooperation</a:t>
            </a:r>
            <a:r>
              <a:rPr lang="en-US" sz="2000" dirty="0"/>
              <a:t>, </a:t>
            </a:r>
            <a:r>
              <a:rPr lang="en-US" sz="2000" b="1" dirty="0"/>
              <a:t>leadership</a:t>
            </a:r>
            <a:r>
              <a:rPr lang="en-US" sz="2000" dirty="0"/>
              <a:t>, and </a:t>
            </a:r>
            <a:r>
              <a:rPr lang="en-US" sz="2000" b="1" dirty="0"/>
              <a:t>team building </a:t>
            </a:r>
            <a:r>
              <a:rPr lang="en-US" sz="2000" dirty="0"/>
              <a:t>skills.</a:t>
            </a:r>
          </a:p>
        </p:txBody>
      </p:sp>
      <p:sp>
        <p:nvSpPr>
          <p:cNvPr id="16" name="Text Placeholder 15"/>
          <p:cNvSpPr>
            <a:spLocks noGrp="1"/>
          </p:cNvSpPr>
          <p:nvPr>
            <p:ph type="body" sz="quarter" idx="3"/>
          </p:nvPr>
        </p:nvSpPr>
        <p:spPr/>
        <p:txBody>
          <a:bodyPr/>
          <a:lstStyle/>
          <a:p>
            <a:r>
              <a:rPr lang="en-US" dirty="0"/>
              <a:t>Session Outcomes</a:t>
            </a:r>
          </a:p>
        </p:txBody>
      </p:sp>
      <p:sp>
        <p:nvSpPr>
          <p:cNvPr id="17" name="Content Placeholder 16"/>
          <p:cNvSpPr>
            <a:spLocks noGrp="1"/>
          </p:cNvSpPr>
          <p:nvPr>
            <p:ph sz="quarter" idx="4"/>
          </p:nvPr>
        </p:nvSpPr>
        <p:spPr>
          <a:xfrm>
            <a:off x="4645025" y="2962666"/>
            <a:ext cx="4041775" cy="1637470"/>
          </a:xfrm>
        </p:spPr>
        <p:txBody>
          <a:bodyPr/>
          <a:lstStyle/>
          <a:p>
            <a:pPr marL="0" indent="0">
              <a:buNone/>
            </a:pPr>
            <a:r>
              <a:rPr lang="en-US" dirty="0"/>
              <a:t>Help Instructors to develop and deliver role play exercises that help to develop "team" skills.</a:t>
            </a:r>
          </a:p>
        </p:txBody>
      </p:sp>
      <p:sp>
        <p:nvSpPr>
          <p:cNvPr id="2" name="Footer Placeholder 1"/>
          <p:cNvSpPr>
            <a:spLocks noGrp="1"/>
          </p:cNvSpPr>
          <p:nvPr>
            <p:ph type="ftr" sz="quarter" idx="11"/>
          </p:nvPr>
        </p:nvSpPr>
        <p:spPr/>
        <p:txBody>
          <a:bodyPr/>
          <a:lstStyle/>
          <a:p>
            <a:pPr>
              <a:defRPr/>
            </a:pPr>
            <a:r>
              <a:rPr lang="en-US" dirty="0">
                <a:solidFill>
                  <a:prstClr val="black">
                    <a:tint val="75000"/>
                  </a:prstClr>
                </a:solidFill>
              </a:rPr>
              <a:t>© 2018 Simulation Solutions, Inc.</a:t>
            </a:r>
          </a:p>
        </p:txBody>
      </p:sp>
    </p:spTree>
    <p:extLst>
      <p:ext uri="{BB962C8B-B14F-4D97-AF65-F5344CB8AC3E}">
        <p14:creationId xmlns:p14="http://schemas.microsoft.com/office/powerpoint/2010/main" val="3209751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3" name="TextBox 2"/>
          <p:cNvSpPr txBox="1"/>
          <p:nvPr/>
        </p:nvSpPr>
        <p:spPr>
          <a:xfrm>
            <a:off x="0" y="180703"/>
            <a:ext cx="9143999" cy="923330"/>
          </a:xfrm>
          <a:prstGeom prst="rect">
            <a:avLst/>
          </a:prstGeom>
          <a:noFill/>
        </p:spPr>
        <p:txBody>
          <a:bodyPr wrap="square" rtlCol="0">
            <a:spAutoFit/>
          </a:bodyPr>
          <a:lstStyle/>
          <a:p>
            <a:pPr algn="ctr"/>
            <a:r>
              <a:rPr lang="en-US" sz="5400" b="1" dirty="0">
                <a:solidFill>
                  <a:srgbClr val="3E5DBF"/>
                </a:solidFill>
                <a:latin typeface="Times New Roman"/>
                <a:ea typeface="Calibri"/>
                <a:cs typeface="+mj-cs"/>
              </a:rPr>
              <a:t>Workshop Schedule</a:t>
            </a:r>
          </a:p>
        </p:txBody>
      </p:sp>
      <p:sp>
        <p:nvSpPr>
          <p:cNvPr id="4" name="TextBox 3"/>
          <p:cNvSpPr txBox="1"/>
          <p:nvPr/>
        </p:nvSpPr>
        <p:spPr>
          <a:xfrm>
            <a:off x="196594" y="2206697"/>
            <a:ext cx="8750809" cy="3416320"/>
          </a:xfrm>
          <a:prstGeom prst="rect">
            <a:avLst/>
          </a:prstGeom>
          <a:noFill/>
        </p:spPr>
        <p:txBody>
          <a:bodyPr wrap="square" rtlCol="0">
            <a:spAutoFit/>
          </a:bodyPr>
          <a:lstStyle/>
          <a:p>
            <a:pPr marL="857250" indent="-857250">
              <a:buFont typeface="+mj-lt"/>
              <a:buAutoNum type="romanUcPeriod"/>
            </a:pPr>
            <a:r>
              <a:rPr lang="en-US" sz="2400" dirty="0">
                <a:latin typeface="Times New Roman"/>
                <a:ea typeface="Calibri"/>
              </a:rPr>
              <a:t>Shift Change Case Studies and Justification</a:t>
            </a:r>
          </a:p>
          <a:p>
            <a:pPr marL="857250" indent="-857250">
              <a:buFont typeface="+mj-lt"/>
              <a:buAutoNum type="romanUcPeriod"/>
            </a:pPr>
            <a:endParaRPr lang="en-US" sz="2400" dirty="0">
              <a:latin typeface="Times New Roman"/>
              <a:ea typeface="Calibri"/>
            </a:endParaRPr>
          </a:p>
          <a:p>
            <a:pPr marL="857250" indent="-857250">
              <a:buFont typeface="+mj-lt"/>
              <a:buAutoNum type="romanUcPeriod"/>
            </a:pPr>
            <a:r>
              <a:rPr lang="en-US" sz="2400" dirty="0">
                <a:latin typeface="Times New Roman"/>
                <a:ea typeface="Calibri"/>
              </a:rPr>
              <a:t>Introduction to Shift Change Exercise</a:t>
            </a:r>
          </a:p>
          <a:p>
            <a:pPr marL="857250" indent="-857250">
              <a:buFont typeface="+mj-lt"/>
              <a:buAutoNum type="romanUcPeriod"/>
            </a:pPr>
            <a:endParaRPr lang="en-US" sz="2400" dirty="0">
              <a:latin typeface="Times New Roman"/>
              <a:ea typeface="Calibri"/>
              <a:cs typeface="+mj-cs"/>
            </a:endParaRPr>
          </a:p>
          <a:p>
            <a:pPr marL="857250" indent="-857250">
              <a:buFont typeface="+mj-lt"/>
              <a:buAutoNum type="romanUcPeriod"/>
            </a:pPr>
            <a:r>
              <a:rPr lang="en-US" sz="2400" dirty="0">
                <a:latin typeface="Times New Roman"/>
                <a:ea typeface="Calibri"/>
                <a:cs typeface="+mj-cs"/>
              </a:rPr>
              <a:t>Shift Change Exercise Roleplay</a:t>
            </a:r>
          </a:p>
          <a:p>
            <a:pPr marL="857250" indent="-857250">
              <a:buFont typeface="+mj-lt"/>
              <a:buAutoNum type="romanUcPeriod"/>
            </a:pPr>
            <a:endParaRPr lang="en-US" sz="2400" dirty="0">
              <a:latin typeface="Times New Roman"/>
              <a:ea typeface="Calibri"/>
              <a:cs typeface="+mj-cs"/>
            </a:endParaRPr>
          </a:p>
          <a:p>
            <a:pPr marL="857250" indent="-857250">
              <a:buFont typeface="+mj-lt"/>
              <a:buAutoNum type="romanUcPeriod"/>
            </a:pPr>
            <a:r>
              <a:rPr lang="en-US" sz="2400" dirty="0">
                <a:latin typeface="Times New Roman"/>
                <a:ea typeface="Calibri"/>
                <a:cs typeface="+mj-cs"/>
              </a:rPr>
              <a:t>Shift Change Exercise Recap – Instructor Tips</a:t>
            </a:r>
          </a:p>
          <a:p>
            <a:pPr marL="857250" indent="-857250">
              <a:buFont typeface="+mj-lt"/>
              <a:buAutoNum type="romanUcPeriod"/>
            </a:pPr>
            <a:endParaRPr lang="en-US" sz="2400" dirty="0">
              <a:latin typeface="Times New Roman"/>
              <a:ea typeface="Calibri"/>
              <a:cs typeface="+mj-cs"/>
            </a:endParaRPr>
          </a:p>
          <a:p>
            <a:pPr marL="857250" indent="-857250">
              <a:buFont typeface="+mj-lt"/>
              <a:buAutoNum type="romanUcPeriod"/>
            </a:pPr>
            <a:endParaRPr lang="en-US" sz="2400" dirty="0">
              <a:latin typeface="Times New Roman"/>
              <a:ea typeface="Calibri"/>
              <a:cs typeface="+mj-cs"/>
            </a:endParaRPr>
          </a:p>
        </p:txBody>
      </p:sp>
      <p:sp>
        <p:nvSpPr>
          <p:cNvPr id="5" name="Rectangle 4"/>
          <p:cNvSpPr/>
          <p:nvPr/>
        </p:nvSpPr>
        <p:spPr>
          <a:xfrm>
            <a:off x="196594" y="1911096"/>
            <a:ext cx="7530086" cy="941832"/>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8275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72710" y="147638"/>
            <a:ext cx="8229600" cy="1143000"/>
          </a:xfrm>
        </p:spPr>
        <p:txBody>
          <a:bodyPr/>
          <a:lstStyle/>
          <a:p>
            <a:r>
              <a:rPr lang="en-US" sz="4000" b="1" dirty="0">
                <a:solidFill>
                  <a:srgbClr val="3E5DBF"/>
                </a:solidFill>
                <a:latin typeface="Times New Roman" panose="02020603050405020304" pitchFamily="18" charset="0"/>
                <a:ea typeface="Calibri"/>
                <a:cs typeface="Times New Roman" panose="02020603050405020304" pitchFamily="18" charset="0"/>
              </a:rPr>
              <a:t>Goal – All Round Operator</a:t>
            </a:r>
          </a:p>
        </p:txBody>
      </p:sp>
      <p:pic>
        <p:nvPicPr>
          <p:cNvPr id="1035"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605" y="1290638"/>
            <a:ext cx="7605811" cy="5394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37537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67" name="Rectangle 23"/>
          <p:cNvSpPr>
            <a:spLocks noGrp="1" noChangeArrowheads="1"/>
          </p:cNvSpPr>
          <p:nvPr>
            <p:ph type="title"/>
          </p:nvPr>
        </p:nvSpPr>
        <p:spPr/>
        <p:txBody>
          <a:bodyPr/>
          <a:lstStyle/>
          <a:p>
            <a:pPr eaLnBrk="1" hangingPunct="1">
              <a:defRPr/>
            </a:pPr>
            <a:r>
              <a:rPr lang="en-US" b="1" dirty="0">
                <a:solidFill>
                  <a:srgbClr val="3E5DBF"/>
                </a:solidFill>
                <a:latin typeface="Times New Roman"/>
                <a:ea typeface="Calibri"/>
              </a:rPr>
              <a:t>Operations Jobs are Complex</a:t>
            </a:r>
          </a:p>
        </p:txBody>
      </p:sp>
      <p:grpSp>
        <p:nvGrpSpPr>
          <p:cNvPr id="68611" name="Group 25"/>
          <p:cNvGrpSpPr>
            <a:grpSpLocks/>
          </p:cNvGrpSpPr>
          <p:nvPr/>
        </p:nvGrpSpPr>
        <p:grpSpPr bwMode="auto">
          <a:xfrm>
            <a:off x="2413000" y="1268413"/>
            <a:ext cx="2130425" cy="1624012"/>
            <a:chOff x="1520" y="799"/>
            <a:chExt cx="1342" cy="1023"/>
          </a:xfrm>
        </p:grpSpPr>
        <p:pic>
          <p:nvPicPr>
            <p:cNvPr id="68632" name="Picture 5"/>
            <p:cNvPicPr preferRelativeResize="0">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0" y="799"/>
              <a:ext cx="1342" cy="1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6"/>
            <p:cNvSpPr txBox="1">
              <a:spLocks noChangeArrowheads="1"/>
            </p:cNvSpPr>
            <p:nvPr/>
          </p:nvSpPr>
          <p:spPr bwMode="auto">
            <a:xfrm>
              <a:off x="1723" y="1148"/>
              <a:ext cx="936" cy="442"/>
            </a:xfrm>
            <a:prstGeom prst="rect">
              <a:avLst/>
            </a:prstGeom>
            <a:noFill/>
            <a:ln w="9525">
              <a:noFill/>
              <a:miter lim="800000"/>
              <a:headEnd/>
              <a:tailEnd/>
            </a:ln>
            <a:effectLst/>
          </p:spPr>
          <p:txBody>
            <a:bodyPr>
              <a:sp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rPr>
                <a:t>Console Operation</a:t>
              </a:r>
            </a:p>
          </p:txBody>
        </p:sp>
      </p:grpSp>
      <p:sp>
        <p:nvSpPr>
          <p:cNvPr id="68612" name="Text Box 8"/>
          <p:cNvSpPr txBox="1">
            <a:spLocks noChangeArrowheads="1"/>
          </p:cNvSpPr>
          <p:nvPr/>
        </p:nvSpPr>
        <p:spPr bwMode="auto">
          <a:xfrm>
            <a:off x="2887663" y="59436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marL="0" marR="0" lvl="0" indent="0" algn="l" defTabSz="457200" rtl="0" eaLnBrk="1" fontAlgn="base"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p:txBody>
      </p:sp>
      <p:grpSp>
        <p:nvGrpSpPr>
          <p:cNvPr id="68613" name="Group 27"/>
          <p:cNvGrpSpPr>
            <a:grpSpLocks/>
          </p:cNvGrpSpPr>
          <p:nvPr/>
        </p:nvGrpSpPr>
        <p:grpSpPr bwMode="auto">
          <a:xfrm>
            <a:off x="2413000" y="2997200"/>
            <a:ext cx="3711575" cy="1465263"/>
            <a:chOff x="1520" y="1888"/>
            <a:chExt cx="2338" cy="923"/>
          </a:xfrm>
        </p:grpSpPr>
        <p:pic>
          <p:nvPicPr>
            <p:cNvPr id="6863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0" y="1888"/>
              <a:ext cx="2338"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Text Box 9"/>
            <p:cNvSpPr txBox="1">
              <a:spLocks noChangeArrowheads="1"/>
            </p:cNvSpPr>
            <p:nvPr/>
          </p:nvSpPr>
          <p:spPr bwMode="auto">
            <a:xfrm>
              <a:off x="2076" y="2253"/>
              <a:ext cx="1227" cy="250"/>
            </a:xfrm>
            <a:prstGeom prst="rect">
              <a:avLst/>
            </a:prstGeom>
            <a:noFill/>
            <a:ln w="9525">
              <a:noFill/>
              <a:miter lim="800000"/>
              <a:headEnd/>
              <a:tailEnd/>
            </a:ln>
            <a:effectLst/>
          </p:spPr>
          <p:txBody>
            <a:bodyPr>
              <a:sp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rPr>
                <a:t>Co-operation</a:t>
              </a:r>
            </a:p>
          </p:txBody>
        </p:sp>
      </p:grpSp>
      <p:grpSp>
        <p:nvGrpSpPr>
          <p:cNvPr id="68614" name="Group 30"/>
          <p:cNvGrpSpPr>
            <a:grpSpLocks/>
          </p:cNvGrpSpPr>
          <p:nvPr/>
        </p:nvGrpSpPr>
        <p:grpSpPr bwMode="auto">
          <a:xfrm>
            <a:off x="466725" y="3644900"/>
            <a:ext cx="1944688" cy="2305050"/>
            <a:chOff x="294" y="2296"/>
            <a:chExt cx="1225" cy="1452"/>
          </a:xfrm>
        </p:grpSpPr>
        <p:pic>
          <p:nvPicPr>
            <p:cNvPr id="68628" name="Picture 11" descr="r_refiner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 y="2296"/>
              <a:ext cx="1054" cy="1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6" name="Text Box 12"/>
            <p:cNvSpPr txBox="1">
              <a:spLocks noChangeArrowheads="1"/>
            </p:cNvSpPr>
            <p:nvPr/>
          </p:nvSpPr>
          <p:spPr bwMode="auto">
            <a:xfrm>
              <a:off x="294" y="2839"/>
              <a:ext cx="1225" cy="442"/>
            </a:xfrm>
            <a:prstGeom prst="rect">
              <a:avLst/>
            </a:prstGeom>
            <a:noFill/>
            <a:ln w="9525">
              <a:noFill/>
              <a:miter lim="800000"/>
              <a:headEnd/>
              <a:tailEnd/>
            </a:ln>
            <a:effectLst/>
          </p:spPr>
          <p:txBody>
            <a:bodyPr>
              <a:sp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1"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rPr>
                <a:t>Procedural Adherence </a:t>
              </a:r>
              <a:endParaRPr kumimoji="0"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endParaRPr>
            </a:p>
          </p:txBody>
        </p:sp>
      </p:grpSp>
      <p:grpSp>
        <p:nvGrpSpPr>
          <p:cNvPr id="68615" name="Group 24"/>
          <p:cNvGrpSpPr>
            <a:grpSpLocks/>
          </p:cNvGrpSpPr>
          <p:nvPr/>
        </p:nvGrpSpPr>
        <p:grpSpPr bwMode="auto">
          <a:xfrm>
            <a:off x="179388" y="2060575"/>
            <a:ext cx="2084387" cy="1431925"/>
            <a:chOff x="113" y="1298"/>
            <a:chExt cx="1313" cy="902"/>
          </a:xfrm>
        </p:grpSpPr>
        <p:pic>
          <p:nvPicPr>
            <p:cNvPr id="68626" name="Picture 13" descr="epa2"/>
            <p:cNvPicPr preferRelativeResize="0">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 y="1298"/>
              <a:ext cx="1313" cy="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8" name="Text Box 14"/>
            <p:cNvSpPr txBox="1">
              <a:spLocks noChangeArrowheads="1"/>
            </p:cNvSpPr>
            <p:nvPr/>
          </p:nvSpPr>
          <p:spPr bwMode="auto">
            <a:xfrm>
              <a:off x="251" y="1653"/>
              <a:ext cx="1037" cy="442"/>
            </a:xfrm>
            <a:prstGeom prst="rect">
              <a:avLst/>
            </a:prstGeom>
            <a:noFill/>
            <a:ln w="9525">
              <a:noFill/>
              <a:miter lim="800000"/>
              <a:headEnd/>
              <a:tailEnd/>
            </a:ln>
            <a:effectLst/>
          </p:spPr>
          <p:txBody>
            <a:bodyPr>
              <a:sp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rPr>
                <a:t>Decision Taking</a:t>
              </a:r>
            </a:p>
          </p:txBody>
        </p:sp>
      </p:grpSp>
      <p:grpSp>
        <p:nvGrpSpPr>
          <p:cNvPr id="68616" name="Group 29"/>
          <p:cNvGrpSpPr>
            <a:grpSpLocks/>
          </p:cNvGrpSpPr>
          <p:nvPr/>
        </p:nvGrpSpPr>
        <p:grpSpPr bwMode="auto">
          <a:xfrm>
            <a:off x="3519488" y="4581525"/>
            <a:ext cx="2605087" cy="1708150"/>
            <a:chOff x="2217" y="2886"/>
            <a:chExt cx="1641" cy="1076"/>
          </a:xfrm>
        </p:grpSpPr>
        <p:pic>
          <p:nvPicPr>
            <p:cNvPr id="68624" name="Picture 10" descr="2004-1st-business-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7" y="2886"/>
              <a:ext cx="1641"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5"/>
            <p:cNvSpPr txBox="1">
              <a:spLocks noChangeArrowheads="1"/>
            </p:cNvSpPr>
            <p:nvPr/>
          </p:nvSpPr>
          <p:spPr bwMode="auto">
            <a:xfrm>
              <a:off x="2404" y="3328"/>
              <a:ext cx="1267" cy="250"/>
            </a:xfrm>
            <a:prstGeom prst="rect">
              <a:avLst/>
            </a:prstGeom>
            <a:noFill/>
            <a:ln w="9525">
              <a:noFill/>
              <a:miter lim="800000"/>
              <a:headEnd/>
              <a:tailEnd/>
            </a:ln>
            <a:effectLst/>
          </p:spPr>
          <p:txBody>
            <a:bodyPr>
              <a:sp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rPr>
                <a:t>Leadership</a:t>
              </a:r>
            </a:p>
          </p:txBody>
        </p:sp>
      </p:grpSp>
      <p:sp>
        <p:nvSpPr>
          <p:cNvPr id="68617" name="Text Box 17"/>
          <p:cNvSpPr txBox="1">
            <a:spLocks noChangeArrowheads="1"/>
          </p:cNvSpPr>
          <p:nvPr/>
        </p:nvSpPr>
        <p:spPr bwMode="auto">
          <a:xfrm>
            <a:off x="7612063" y="44958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marL="0" marR="0" lvl="0" indent="0" algn="l" defTabSz="457200" rtl="0" eaLnBrk="1" fontAlgn="base"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p:txBody>
      </p:sp>
      <p:grpSp>
        <p:nvGrpSpPr>
          <p:cNvPr id="68618" name="Group 28"/>
          <p:cNvGrpSpPr>
            <a:grpSpLocks/>
          </p:cNvGrpSpPr>
          <p:nvPr/>
        </p:nvGrpSpPr>
        <p:grpSpPr bwMode="auto">
          <a:xfrm>
            <a:off x="6300788" y="3971925"/>
            <a:ext cx="2447925" cy="1762125"/>
            <a:chOff x="3969" y="2502"/>
            <a:chExt cx="1542" cy="1110"/>
          </a:xfrm>
        </p:grpSpPr>
        <p:pic>
          <p:nvPicPr>
            <p:cNvPr id="68622"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9" y="2502"/>
              <a:ext cx="1542" cy="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2" name="Text Box 18"/>
            <p:cNvSpPr txBox="1">
              <a:spLocks noChangeArrowheads="1"/>
            </p:cNvSpPr>
            <p:nvPr/>
          </p:nvSpPr>
          <p:spPr bwMode="auto">
            <a:xfrm>
              <a:off x="4078" y="2961"/>
              <a:ext cx="1325" cy="442"/>
            </a:xfrm>
            <a:prstGeom prst="rect">
              <a:avLst/>
            </a:prstGeom>
            <a:noFill/>
            <a:ln w="9525">
              <a:noFill/>
              <a:miter lim="800000"/>
              <a:headEnd/>
              <a:tailEnd/>
            </a:ln>
            <a:effectLst/>
          </p:spPr>
          <p:txBody>
            <a:bodyPr>
              <a:sp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rPr>
                <a:t>Situational Awareness</a:t>
              </a:r>
            </a:p>
          </p:txBody>
        </p:sp>
      </p:grpSp>
      <p:grpSp>
        <p:nvGrpSpPr>
          <p:cNvPr id="68619" name="Group 26"/>
          <p:cNvGrpSpPr>
            <a:grpSpLocks/>
          </p:cNvGrpSpPr>
          <p:nvPr/>
        </p:nvGrpSpPr>
        <p:grpSpPr bwMode="auto">
          <a:xfrm>
            <a:off x="6156325" y="1484313"/>
            <a:ext cx="2146300" cy="2232025"/>
            <a:chOff x="3878" y="935"/>
            <a:chExt cx="1352" cy="1406"/>
          </a:xfrm>
        </p:grpSpPr>
        <p:pic>
          <p:nvPicPr>
            <p:cNvPr id="68620" name="Picture 1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76" y="935"/>
              <a:ext cx="1174"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4" name="Text Box 20"/>
            <p:cNvSpPr txBox="1">
              <a:spLocks noChangeArrowheads="1"/>
            </p:cNvSpPr>
            <p:nvPr/>
          </p:nvSpPr>
          <p:spPr bwMode="auto">
            <a:xfrm>
              <a:off x="3878" y="1542"/>
              <a:ext cx="1352" cy="250"/>
            </a:xfrm>
            <a:prstGeom prst="rect">
              <a:avLst/>
            </a:prstGeom>
            <a:noFill/>
            <a:ln w="9525">
              <a:noFill/>
              <a:miter lim="800000"/>
              <a:headEnd/>
              <a:tailEnd/>
            </a:ln>
            <a:effectLst/>
          </p:spPr>
          <p:txBody>
            <a:bodyPr>
              <a:sp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Arial" charset="0"/>
                </a:rPr>
                <a:t>Communication</a:t>
              </a:r>
            </a:p>
          </p:txBody>
        </p:sp>
      </p:gr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9765206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74288" y="274638"/>
            <a:ext cx="7030012" cy="1143000"/>
          </a:xfrm>
        </p:spPr>
        <p:txBody>
          <a:bodyPr/>
          <a:lstStyle/>
          <a:p>
            <a:pPr algn="l" defTabSz="914400" eaLnBrk="1" hangingPunct="1">
              <a:lnSpc>
                <a:spcPct val="90000"/>
              </a:lnSpc>
            </a:pPr>
            <a:r>
              <a:rPr lang="en-US" sz="4000" b="1" dirty="0">
                <a:solidFill>
                  <a:srgbClr val="3E5DBF"/>
                </a:solidFill>
                <a:latin typeface="Times New Roman"/>
                <a:ea typeface="Calibri"/>
              </a:rPr>
              <a:t>ADNOC Case Study:</a:t>
            </a:r>
            <a:r>
              <a:rPr lang="en-US" sz="4000" b="1" i="1" dirty="0">
                <a:solidFill>
                  <a:srgbClr val="3E5DBF"/>
                </a:solidFill>
                <a:latin typeface="Times New Roman"/>
                <a:ea typeface="Calibri"/>
              </a:rPr>
              <a:t> </a:t>
            </a:r>
            <a:br>
              <a:rPr lang="en-US" sz="4000" b="1" i="1" dirty="0">
                <a:solidFill>
                  <a:srgbClr val="3E5DBF"/>
                </a:solidFill>
                <a:latin typeface="Times New Roman"/>
                <a:ea typeface="Calibri"/>
              </a:rPr>
            </a:br>
            <a:r>
              <a:rPr lang="en-US" sz="4000" b="1" i="1" dirty="0">
                <a:solidFill>
                  <a:srgbClr val="3E5DBF"/>
                </a:solidFill>
                <a:latin typeface="Times New Roman"/>
                <a:ea typeface="Calibri"/>
              </a:rPr>
              <a:t>Training Operators in Isolation</a:t>
            </a:r>
          </a:p>
        </p:txBody>
      </p:sp>
      <p:sp>
        <p:nvSpPr>
          <p:cNvPr id="4" name="Content Placeholder 3"/>
          <p:cNvSpPr>
            <a:spLocks noGrp="1"/>
          </p:cNvSpPr>
          <p:nvPr>
            <p:ph idx="1"/>
          </p:nvPr>
        </p:nvSpPr>
        <p:spPr>
          <a:xfrm>
            <a:off x="457200" y="2768601"/>
            <a:ext cx="8229600" cy="3429000"/>
          </a:xfrm>
        </p:spPr>
        <p:txBody>
          <a:bodyPr/>
          <a:lstStyle/>
          <a:p>
            <a:r>
              <a:rPr lang="en-US" sz="2400" dirty="0"/>
              <a:t>“Most plants have dynamic Simulators. These simulators are for training and testing of a Control Room Operator in </a:t>
            </a:r>
            <a:r>
              <a:rPr lang="en-US" sz="2400" u="sng" dirty="0"/>
              <a:t>isolation</a:t>
            </a:r>
            <a:r>
              <a:rPr lang="en-US" sz="2400" dirty="0"/>
              <a:t>.”</a:t>
            </a:r>
          </a:p>
          <a:p>
            <a:endParaRPr lang="en-US" sz="2400" dirty="0"/>
          </a:p>
          <a:p>
            <a:r>
              <a:rPr lang="en-US" sz="2400" dirty="0"/>
              <a:t>Training by dynamic simulators does not cover behavioral and interpersonal skills such as communication between Control Room Operators, leadership, coaching, teamwork, assertiveness, etc…</a:t>
            </a:r>
          </a:p>
          <a:p>
            <a:endParaRPr lang="en-US" sz="2400" dirty="0"/>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078" name="Picture 6" descr="Image result for adnoc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0200" y="173038"/>
            <a:ext cx="1326588" cy="21833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324600" y="5963491"/>
            <a:ext cx="26797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Developing the Competency of Graduates in Plant Operations</a:t>
            </a:r>
            <a:r>
              <a:rPr kumimoji="0" lang="en-US" sz="1200" b="0" i="0" u="none" strike="noStrike" kern="1200" cap="none" spc="0" normalizeH="0" baseline="0" noProof="0" dirty="0">
                <a:ln>
                  <a:noFill/>
                </a:ln>
                <a:solidFill>
                  <a:prstClr val="black"/>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Joop</a:t>
            </a:r>
            <a:r>
              <a:rPr kumimoji="0" lang="en-US" sz="1200" b="0" i="0" u="none" strike="noStrike" kern="1200" cap="none" spc="0" normalizeH="0" baseline="0" noProof="0" dirty="0">
                <a:ln>
                  <a:noFill/>
                </a:ln>
                <a:solidFill>
                  <a:prstClr val="black"/>
                </a:solidFill>
                <a:effectLst/>
                <a:uLnTx/>
                <a:uFillTx/>
                <a:latin typeface="Calibri"/>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Verkoelen</a:t>
            </a:r>
            <a:r>
              <a:rPr kumimoji="0" lang="en-US" sz="1200" b="0" i="0" u="none" strike="noStrike" kern="1200" cap="none" spc="0" normalizeH="0" baseline="0" noProof="0" dirty="0">
                <a:ln>
                  <a:noFill/>
                </a:ln>
                <a:solidFill>
                  <a:prstClr val="black"/>
                </a:solidFill>
                <a:effectLst/>
                <a:uLnTx/>
                <a:uFillTx/>
                <a:latin typeface="Calibri"/>
                <a:ea typeface="+mn-ea"/>
                <a:cs typeface="+mn-cs"/>
              </a:rPr>
              <a:t>, ADNOC 2007 © </a:t>
            </a:r>
          </a:p>
        </p:txBody>
      </p:sp>
    </p:spTree>
    <p:extLst>
      <p:ext uri="{BB962C8B-B14F-4D97-AF65-F5344CB8AC3E}">
        <p14:creationId xmlns:p14="http://schemas.microsoft.com/office/powerpoint/2010/main" val="3465311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193" y="274638"/>
            <a:ext cx="8681107" cy="1143000"/>
          </a:xfrm>
        </p:spPr>
        <p:txBody>
          <a:bodyPr/>
          <a:lstStyle/>
          <a:p>
            <a:pPr defTabSz="914400" eaLnBrk="1" hangingPunct="1">
              <a:lnSpc>
                <a:spcPct val="90000"/>
              </a:lnSpc>
            </a:pPr>
            <a:r>
              <a:rPr lang="en-US" sz="4000" b="1" dirty="0">
                <a:solidFill>
                  <a:srgbClr val="3E5DBF"/>
                </a:solidFill>
                <a:latin typeface="Times New Roman"/>
                <a:ea typeface="Calibri"/>
              </a:rPr>
              <a:t>Using Operator Training Simulators to Strengthen “Soft Skills”</a:t>
            </a:r>
            <a:endParaRPr lang="en-US" sz="4000" b="1" i="1" dirty="0">
              <a:solidFill>
                <a:srgbClr val="3E5DBF"/>
              </a:solidFill>
              <a:latin typeface="Times New Roman"/>
              <a:ea typeface="Calibri"/>
            </a:endParaRPr>
          </a:p>
        </p:txBody>
      </p:sp>
      <p:sp>
        <p:nvSpPr>
          <p:cNvPr id="4" name="Content Placeholder 3"/>
          <p:cNvSpPr>
            <a:spLocks noGrp="1"/>
          </p:cNvSpPr>
          <p:nvPr>
            <p:ph idx="1"/>
          </p:nvPr>
        </p:nvSpPr>
        <p:spPr>
          <a:xfrm>
            <a:off x="457200" y="1805152"/>
            <a:ext cx="8229600" cy="4392449"/>
          </a:xfrm>
        </p:spPr>
        <p:txBody>
          <a:bodyPr/>
          <a:lstStyle/>
          <a:p>
            <a:r>
              <a:rPr lang="en-US" sz="2400" dirty="0"/>
              <a:t>Simulators are traditionally used to test technical abilities such as troubleshooting or ability to operator common plant equipment. </a:t>
            </a:r>
          </a:p>
          <a:p>
            <a:endParaRPr lang="en-US" sz="2400" dirty="0"/>
          </a:p>
          <a:p>
            <a:r>
              <a:rPr lang="en-US" sz="2400" dirty="0"/>
              <a:t>Dynamic Exercises such as a shift turnover exercise allows students to practice “soft skills” while using a dynamic tool.</a:t>
            </a:r>
          </a:p>
          <a:p>
            <a:endParaRPr lang="en-US" sz="2400" dirty="0"/>
          </a:p>
          <a:p>
            <a:r>
              <a:rPr lang="en-US" sz="2400" dirty="0"/>
              <a:t>These “soft skills” include:</a:t>
            </a:r>
          </a:p>
          <a:p>
            <a:pPr lvl="1"/>
            <a:r>
              <a:rPr lang="en-US" sz="2000" dirty="0"/>
              <a:t>Communication</a:t>
            </a:r>
          </a:p>
          <a:p>
            <a:pPr lvl="1"/>
            <a:r>
              <a:rPr lang="en-US" sz="2000" dirty="0"/>
              <a:t>Leadership</a:t>
            </a:r>
          </a:p>
          <a:p>
            <a:pPr lvl="1"/>
            <a:r>
              <a:rPr lang="en-US" sz="2000" dirty="0"/>
              <a:t>Adaptability </a:t>
            </a:r>
          </a:p>
          <a:p>
            <a:pPr marL="457200" lvl="1" indent="0">
              <a:buNone/>
            </a:pPr>
            <a:endParaRPr lang="en-US" sz="2000" dirty="0"/>
          </a:p>
          <a:p>
            <a:endParaRPr lang="en-US" sz="2400" dirty="0"/>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84887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38428"/>
            <a:ext cx="8229600" cy="1143000"/>
          </a:xfrm>
        </p:spPr>
        <p:txBody>
          <a:bodyPr>
            <a:noAutofit/>
          </a:bodyPr>
          <a:lstStyle/>
          <a:p>
            <a:pPr algn="ctr"/>
            <a:r>
              <a:rPr lang="en-US" sz="2800" b="1" dirty="0">
                <a:solidFill>
                  <a:srgbClr val="3F5CBF"/>
                </a:solidFill>
                <a:latin typeface="Times New Roman" panose="02020603050405020304" pitchFamily="18" charset="0"/>
                <a:cs typeface="Times New Roman" panose="02020603050405020304" pitchFamily="18" charset="0"/>
              </a:rPr>
              <a:t>Plant Operations Team Roles – Understanding the Complexity of an Operations Team</a:t>
            </a:r>
          </a:p>
        </p:txBody>
      </p:sp>
      <p:sp>
        <p:nvSpPr>
          <p:cNvPr id="9" name="Content Placeholder 8"/>
          <p:cNvSpPr>
            <a:spLocks noGrp="1"/>
          </p:cNvSpPr>
          <p:nvPr>
            <p:ph sz="half" idx="1"/>
          </p:nvPr>
        </p:nvSpPr>
        <p:spPr>
          <a:xfrm>
            <a:off x="228600" y="1326831"/>
            <a:ext cx="4419600" cy="5394643"/>
          </a:xfrm>
        </p:spPr>
        <p:txBody>
          <a:bodyPr>
            <a:normAutofit fontScale="85000" lnSpcReduction="20000"/>
          </a:bodyPr>
          <a:lstStyle/>
          <a:p>
            <a:r>
              <a:rPr lang="en-US" sz="1900" u="sng" dirty="0"/>
              <a:t>Console Operator:</a:t>
            </a:r>
            <a:r>
              <a:rPr lang="en-US" sz="1900" dirty="0"/>
              <a:t> </a:t>
            </a:r>
            <a:r>
              <a:rPr lang="en-US" sz="1600" dirty="0"/>
              <a:t>Responsible for controlling the process via the DCS, monitors and controls plant, responsible for coordinating the actions of field operators, keeping abreast of the maintenance activities in the field</a:t>
            </a:r>
          </a:p>
          <a:p>
            <a:endParaRPr lang="en-US" sz="1600" dirty="0"/>
          </a:p>
          <a:p>
            <a:r>
              <a:rPr lang="en-US" sz="1900" u="sng" dirty="0"/>
              <a:t>Field Operator:</a:t>
            </a:r>
            <a:r>
              <a:rPr lang="en-US" sz="1900" dirty="0"/>
              <a:t> </a:t>
            </a:r>
            <a:r>
              <a:rPr lang="en-US" sz="1600" dirty="0"/>
              <a:t>Responsible for his/her own plant area, often qualified for other areas as well. Supports maintenance activities in the field, serves as a human sensor, who checks or validates the correctness of sensors, to ensure the view of the process is accurate.  They are the first “on the scene” and provide critical diagnosis.</a:t>
            </a:r>
          </a:p>
          <a:p>
            <a:pPr marL="0" indent="0">
              <a:buNone/>
            </a:pPr>
            <a:endParaRPr lang="en-US" sz="1600" u="sng" dirty="0"/>
          </a:p>
          <a:p>
            <a:r>
              <a:rPr lang="en-US" sz="1900" u="sng" dirty="0"/>
              <a:t>Shift Leader:</a:t>
            </a:r>
            <a:r>
              <a:rPr lang="en-US" sz="1900" dirty="0"/>
              <a:t> </a:t>
            </a:r>
            <a:r>
              <a:rPr lang="en-US" sz="1600" dirty="0"/>
              <a:t>Responsible for overseeing the field and console operator in the detailed monitoring of the process.</a:t>
            </a:r>
          </a:p>
          <a:p>
            <a:endParaRPr lang="en-US" sz="1600" u="sng" dirty="0"/>
          </a:p>
          <a:p>
            <a:r>
              <a:rPr lang="en-US" sz="1900" u="sng" dirty="0"/>
              <a:t>Operations Superintendent:</a:t>
            </a:r>
            <a:r>
              <a:rPr lang="en-US" sz="1900" dirty="0"/>
              <a:t> </a:t>
            </a:r>
            <a:r>
              <a:rPr lang="en-US" sz="1600" dirty="0"/>
              <a:t>Responsible for productive and safe operations of the complex. (complex is typically run by multiple shift teams).</a:t>
            </a:r>
          </a:p>
          <a:p>
            <a:endParaRPr lang="en-US" sz="1600" u="sng" dirty="0"/>
          </a:p>
          <a:p>
            <a:r>
              <a:rPr lang="en-US" sz="1600" u="sng" dirty="0"/>
              <a:t>Shift Coordinator:</a:t>
            </a:r>
            <a:r>
              <a:rPr lang="en-US" sz="1600" dirty="0"/>
              <a:t> Plays the role of operation teams coordinator and management interface between operations superintendent and operations staff.</a:t>
            </a:r>
            <a:endParaRPr lang="en-US" sz="1600" u="sng" dirty="0"/>
          </a:p>
        </p:txBody>
      </p:sp>
      <p:sp>
        <p:nvSpPr>
          <p:cNvPr id="11" name="Content Placeholder 10"/>
          <p:cNvSpPr>
            <a:spLocks noGrp="1"/>
          </p:cNvSpPr>
          <p:nvPr>
            <p:ph sz="half" idx="2"/>
          </p:nvPr>
        </p:nvSpPr>
        <p:spPr>
          <a:xfrm>
            <a:off x="4648200" y="1417638"/>
            <a:ext cx="4419600" cy="5059362"/>
          </a:xfrm>
        </p:spPr>
        <p:txBody>
          <a:bodyPr>
            <a:normAutofit fontScale="85000" lnSpcReduction="20000"/>
          </a:bodyPr>
          <a:lstStyle/>
          <a:p>
            <a:r>
              <a:rPr lang="en-US" sz="1900" u="sng" dirty="0"/>
              <a:t>Site Planner:</a:t>
            </a:r>
            <a:r>
              <a:rPr lang="en-US" sz="1900" dirty="0"/>
              <a:t> </a:t>
            </a:r>
            <a:r>
              <a:rPr lang="en-US" sz="1600" dirty="0"/>
              <a:t>Responsible for tracking possible market opportunities (e.g. high demands, high price, schedule shipments, weather conditions) that may arise along with planning maintenance/turnarounds. </a:t>
            </a:r>
          </a:p>
          <a:p>
            <a:endParaRPr lang="en-US" sz="1600" u="sng" dirty="0"/>
          </a:p>
          <a:p>
            <a:r>
              <a:rPr lang="en-US" sz="1900" u="sng" dirty="0"/>
              <a:t>Process Engineer:</a:t>
            </a:r>
            <a:r>
              <a:rPr lang="en-US" sz="1900" dirty="0"/>
              <a:t> </a:t>
            </a:r>
            <a:r>
              <a:rPr lang="en-US" sz="1600" dirty="0"/>
              <a:t>Responsible for generating daily production orders for each process unit (developed by site planner), troubleshoots process unit problems.</a:t>
            </a:r>
          </a:p>
          <a:p>
            <a:endParaRPr lang="en-US" sz="1600" u="sng" dirty="0"/>
          </a:p>
          <a:p>
            <a:r>
              <a:rPr lang="en-US" sz="1900" u="sng" dirty="0"/>
              <a:t>Control Engineer</a:t>
            </a:r>
            <a:r>
              <a:rPr lang="en-US" sz="1600" u="sng" dirty="0"/>
              <a:t>:</a:t>
            </a:r>
            <a:r>
              <a:rPr lang="en-US" sz="1600" dirty="0"/>
              <a:t> Maintains control tuning, develops improved control, often troubleshoots process &amp; control related problems after operations have been stabilized by operators. </a:t>
            </a:r>
          </a:p>
          <a:p>
            <a:endParaRPr lang="en-US" sz="1900" u="sng" dirty="0"/>
          </a:p>
          <a:p>
            <a:r>
              <a:rPr lang="en-US" sz="1900" u="sng" dirty="0"/>
              <a:t>Maintenance Coordinator:</a:t>
            </a:r>
            <a:r>
              <a:rPr lang="en-US" sz="1900" dirty="0"/>
              <a:t> </a:t>
            </a:r>
            <a:r>
              <a:rPr lang="en-US" sz="1600" dirty="0"/>
              <a:t>Responsible for coordination of maintenance activities for plant units, coordinates periodic preventive maintenance and requests put in by operations team, orders material, determines whether contractors need to be hired.</a:t>
            </a:r>
          </a:p>
          <a:p>
            <a:endParaRPr lang="en-US" sz="1900" u="sng" dirty="0"/>
          </a:p>
          <a:p>
            <a:r>
              <a:rPr lang="en-US" sz="1900" u="sng" dirty="0"/>
              <a:t>Maintenance Technician:</a:t>
            </a:r>
            <a:r>
              <a:rPr lang="en-US" sz="1900" dirty="0"/>
              <a:t> </a:t>
            </a:r>
            <a:r>
              <a:rPr lang="en-US" sz="1600" dirty="0"/>
              <a:t>Responsible for maintain and repairing all process equipment. </a:t>
            </a:r>
            <a:endParaRPr lang="en-US" sz="1600" u="sng" dirty="0"/>
          </a:p>
          <a:p>
            <a:endParaRPr lang="en-US" dirty="0"/>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65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055620" y="635635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3E5DBF"/>
                </a:solidFill>
                <a:effectLst/>
                <a:uLnTx/>
                <a:uFillTx/>
                <a:latin typeface="Calibri"/>
                <a:ea typeface="+mn-ea"/>
                <a:cs typeface="Times New Roman" panose="02020603050405020304" pitchFamily="18" charset="0"/>
              </a:rPr>
              <a:t>© 2018 Simulation Solutions, Inc.</a:t>
            </a:r>
            <a:endParaRPr kumimoji="0" lang="en-US" sz="1000" b="0" i="0" u="none" strike="noStrike" kern="1200" cap="none" spc="0" normalizeH="0" baseline="0" noProof="0" dirty="0">
              <a:ln>
                <a:noFill/>
              </a:ln>
              <a:solidFill>
                <a:srgbClr val="3E5DBF"/>
              </a:solidFill>
              <a:effectLst/>
              <a:uLnTx/>
              <a:uFillTx/>
              <a:latin typeface="Calibri"/>
              <a:ea typeface="+mn-ea"/>
              <a:cs typeface="Times New Roman" panose="02020603050405020304" pitchFamily="18" charset="0"/>
            </a:endParaRPr>
          </a:p>
        </p:txBody>
      </p:sp>
      <p:sp>
        <p:nvSpPr>
          <p:cNvPr id="61" name="Flowchart: Merge 60"/>
          <p:cNvSpPr/>
          <p:nvPr/>
        </p:nvSpPr>
        <p:spPr>
          <a:xfrm rot="10800000">
            <a:off x="1817914" y="926452"/>
            <a:ext cx="5508171" cy="5175173"/>
          </a:xfrm>
          <a:prstGeom prst="flowChartMerg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Connector 6"/>
          <p:cNvCxnSpPr>
            <a:cxnSpLocks/>
          </p:cNvCxnSpPr>
          <p:nvPr/>
        </p:nvCxnSpPr>
        <p:spPr>
          <a:xfrm>
            <a:off x="3657600" y="2693127"/>
            <a:ext cx="183533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p:cNvCxnSpPr>
          <p:nvPr/>
        </p:nvCxnSpPr>
        <p:spPr>
          <a:xfrm>
            <a:off x="2948938" y="3912325"/>
            <a:ext cx="32461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cxnSpLocks/>
          </p:cNvCxnSpPr>
          <p:nvPr/>
        </p:nvCxnSpPr>
        <p:spPr>
          <a:xfrm>
            <a:off x="2319200" y="5173767"/>
            <a:ext cx="450559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0" y="196292"/>
            <a:ext cx="9144000"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5DBF"/>
                </a:solidFill>
                <a:effectLst/>
                <a:uLnTx/>
                <a:uFillTx/>
                <a:latin typeface="Times New Roman"/>
                <a:ea typeface="Calibri"/>
                <a:cs typeface="+mn-cs"/>
              </a:rPr>
              <a:t>Levels of Involvement in Operations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1A8F9E86-09DE-43F9-B7F9-43484D6CE779}"/>
              </a:ext>
            </a:extLst>
          </p:cNvPr>
          <p:cNvSpPr txBox="1"/>
          <p:nvPr/>
        </p:nvSpPr>
        <p:spPr>
          <a:xfrm>
            <a:off x="2161903" y="5438158"/>
            <a:ext cx="56671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Operating Within Normal Conditions (Steady State)</a:t>
            </a:r>
          </a:p>
        </p:txBody>
      </p:sp>
      <p:sp>
        <p:nvSpPr>
          <p:cNvPr id="33" name="TextBox 32">
            <a:extLst>
              <a:ext uri="{FF2B5EF4-FFF2-40B4-BE49-F238E27FC236}">
                <a16:creationId xmlns:a16="http://schemas.microsoft.com/office/drawing/2014/main" id="{B892319C-144D-4048-ACB9-BABB61E43355}"/>
              </a:ext>
            </a:extLst>
          </p:cNvPr>
          <p:cNvSpPr txBox="1"/>
          <p:nvPr/>
        </p:nvSpPr>
        <p:spPr>
          <a:xfrm>
            <a:off x="2724694" y="4407366"/>
            <a:ext cx="38393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Operating During Abnormal Situations</a:t>
            </a:r>
          </a:p>
        </p:txBody>
      </p:sp>
      <p:sp>
        <p:nvSpPr>
          <p:cNvPr id="34" name="TextBox 33">
            <a:extLst>
              <a:ext uri="{FF2B5EF4-FFF2-40B4-BE49-F238E27FC236}">
                <a16:creationId xmlns:a16="http://schemas.microsoft.com/office/drawing/2014/main" id="{84C949EF-872F-4782-9219-C92E095FAD34}"/>
              </a:ext>
            </a:extLst>
          </p:cNvPr>
          <p:cNvSpPr txBox="1"/>
          <p:nvPr/>
        </p:nvSpPr>
        <p:spPr>
          <a:xfrm>
            <a:off x="3055620" y="3105834"/>
            <a:ext cx="292281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Operating and Managing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a Team of Personnel </a:t>
            </a:r>
          </a:p>
        </p:txBody>
      </p:sp>
      <p:sp>
        <p:nvSpPr>
          <p:cNvPr id="35" name="TextBox 34">
            <a:extLst>
              <a:ext uri="{FF2B5EF4-FFF2-40B4-BE49-F238E27FC236}">
                <a16:creationId xmlns:a16="http://schemas.microsoft.com/office/drawing/2014/main" id="{19757038-2E24-4461-AEC8-510FE2CF26BE}"/>
              </a:ext>
            </a:extLst>
          </p:cNvPr>
          <p:cNvSpPr txBox="1"/>
          <p:nvPr/>
        </p:nvSpPr>
        <p:spPr>
          <a:xfrm>
            <a:off x="3110591" y="1769797"/>
            <a:ext cx="292281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Adapting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Maintain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Production Specs </a:t>
            </a:r>
          </a:p>
        </p:txBody>
      </p:sp>
      <p:sp>
        <p:nvSpPr>
          <p:cNvPr id="14" name="Arrow: Down 13">
            <a:extLst>
              <a:ext uri="{FF2B5EF4-FFF2-40B4-BE49-F238E27FC236}">
                <a16:creationId xmlns:a16="http://schemas.microsoft.com/office/drawing/2014/main" id="{3E3B4578-AC54-4E53-BE21-89DA66156174}"/>
              </a:ext>
            </a:extLst>
          </p:cNvPr>
          <p:cNvSpPr/>
          <p:nvPr/>
        </p:nvSpPr>
        <p:spPr>
          <a:xfrm rot="10800000">
            <a:off x="869223" y="997434"/>
            <a:ext cx="970462" cy="50332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Arrow: Down 35">
            <a:extLst>
              <a:ext uri="{FF2B5EF4-FFF2-40B4-BE49-F238E27FC236}">
                <a16:creationId xmlns:a16="http://schemas.microsoft.com/office/drawing/2014/main" id="{90A4C186-C6AA-4139-9FBB-91343B33BEC7}"/>
              </a:ext>
            </a:extLst>
          </p:cNvPr>
          <p:cNvSpPr/>
          <p:nvPr/>
        </p:nvSpPr>
        <p:spPr>
          <a:xfrm rot="10800000">
            <a:off x="7451814" y="1050510"/>
            <a:ext cx="924199" cy="50332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F81826E7-47D9-46F1-AB0D-DD72E56B276A}"/>
              </a:ext>
            </a:extLst>
          </p:cNvPr>
          <p:cNvSpPr txBox="1"/>
          <p:nvPr/>
        </p:nvSpPr>
        <p:spPr>
          <a:xfrm rot="16200000">
            <a:off x="-320473" y="2475592"/>
            <a:ext cx="32787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Safety</a:t>
            </a:r>
          </a:p>
        </p:txBody>
      </p:sp>
      <p:sp>
        <p:nvSpPr>
          <p:cNvPr id="38" name="TextBox 37">
            <a:extLst>
              <a:ext uri="{FF2B5EF4-FFF2-40B4-BE49-F238E27FC236}">
                <a16:creationId xmlns:a16="http://schemas.microsoft.com/office/drawing/2014/main" id="{A499EFC3-ECB0-4A57-9203-5AA8C75F70A2}"/>
              </a:ext>
            </a:extLst>
          </p:cNvPr>
          <p:cNvSpPr txBox="1"/>
          <p:nvPr/>
        </p:nvSpPr>
        <p:spPr>
          <a:xfrm rot="16200000">
            <a:off x="6252212" y="3136611"/>
            <a:ext cx="32787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Communication</a:t>
            </a:r>
          </a:p>
        </p:txBody>
      </p:sp>
    </p:spTree>
    <p:extLst>
      <p:ext uri="{BB962C8B-B14F-4D97-AF65-F5344CB8AC3E}">
        <p14:creationId xmlns:p14="http://schemas.microsoft.com/office/powerpoint/2010/main" val="357215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lstStyle/>
          <a:p>
            <a:pPr defTabSz="914400" eaLnBrk="1" hangingPunct="1">
              <a:lnSpc>
                <a:spcPct val="90000"/>
              </a:lnSpc>
            </a:pPr>
            <a:r>
              <a:rPr lang="en-US" b="1" dirty="0">
                <a:solidFill>
                  <a:srgbClr val="3E5DBF"/>
                </a:solidFill>
                <a:latin typeface="Times New Roman"/>
                <a:ea typeface="Calibri"/>
              </a:rPr>
              <a:t>Yokogawa Advanced Solutions </a:t>
            </a:r>
            <a:br>
              <a:rPr lang="en-US" b="1" dirty="0">
                <a:solidFill>
                  <a:srgbClr val="3E5DBF"/>
                </a:solidFill>
                <a:latin typeface="Times New Roman"/>
                <a:ea typeface="Calibri"/>
              </a:rPr>
            </a:br>
            <a:r>
              <a:rPr lang="en-US" b="1" dirty="0">
                <a:solidFill>
                  <a:srgbClr val="3E5DBF"/>
                </a:solidFill>
                <a:latin typeface="Times New Roman"/>
                <a:ea typeface="Calibri"/>
              </a:rPr>
              <a:t>Case Study</a:t>
            </a:r>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TextBox 7"/>
          <p:cNvSpPr txBox="1"/>
          <p:nvPr/>
        </p:nvSpPr>
        <p:spPr>
          <a:xfrm>
            <a:off x="6019800" y="5861705"/>
            <a:ext cx="2692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Shift-Handover: 5% of Operations Time, 40% of Incidents, blog-yokogawa-com.cdn.ampproject.org</a:t>
            </a:r>
          </a:p>
        </p:txBody>
      </p:sp>
      <p:sp>
        <p:nvSpPr>
          <p:cNvPr id="5" name="TextBox 4"/>
          <p:cNvSpPr txBox="1"/>
          <p:nvPr/>
        </p:nvSpPr>
        <p:spPr>
          <a:xfrm>
            <a:off x="555172" y="2260719"/>
            <a:ext cx="8157028" cy="360098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Startup, shutdown and changeover (shift change) periods account for less than 5% of operations staff time.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40% of plant incidents occur during these times of abnormal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Poorly written notes and/or technical misunderstandings are the root cause to many of these incidents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5905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3000"/>
          </a:xfrm>
        </p:spPr>
        <p:txBody>
          <a:bodyPr/>
          <a:lstStyle/>
          <a:p>
            <a:pPr defTabSz="914400" eaLnBrk="1" hangingPunct="1">
              <a:lnSpc>
                <a:spcPct val="90000"/>
              </a:lnSpc>
            </a:pPr>
            <a:r>
              <a:rPr lang="en-US" b="1" dirty="0">
                <a:solidFill>
                  <a:srgbClr val="3E5DBF"/>
                </a:solidFill>
                <a:latin typeface="Times New Roman"/>
                <a:ea typeface="Calibri"/>
              </a:rPr>
              <a:t>Shift Handover Statistics</a:t>
            </a:r>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105" y="1644194"/>
            <a:ext cx="8186572" cy="3990954"/>
          </a:xfrm>
          <a:prstGeom prst="rect">
            <a:avLst/>
          </a:prstGeom>
        </p:spPr>
      </p:pic>
      <p:sp>
        <p:nvSpPr>
          <p:cNvPr id="8" name="TextBox 7"/>
          <p:cNvSpPr txBox="1"/>
          <p:nvPr/>
        </p:nvSpPr>
        <p:spPr>
          <a:xfrm>
            <a:off x="6019800" y="5861705"/>
            <a:ext cx="26924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NPRA, National Safety Conference and Exhibition ©2009</a:t>
            </a:r>
          </a:p>
        </p:txBody>
      </p:sp>
    </p:spTree>
    <p:extLst>
      <p:ext uri="{BB962C8B-B14F-4D97-AF65-F5344CB8AC3E}">
        <p14:creationId xmlns:p14="http://schemas.microsoft.com/office/powerpoint/2010/main" val="2410459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3E5DBF"/>
                </a:solidFill>
                <a:latin typeface="Times New Roman"/>
                <a:ea typeface="Calibri"/>
              </a:rPr>
              <a:t>Importance of Verbal Communication</a:t>
            </a:r>
            <a:endParaRPr lang="en-US" sz="3600"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098" name="Picture 2" descr="https://static1-squarespace-com.cdn.ampproject.org/i/s/static1.squarespace.com/static/55232e22e4b0b2e8780a8b88/t/566139e7e4b0830bdc1350fc/1449212391995/?format=1500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33800" y="2324894"/>
            <a:ext cx="5311806" cy="27366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284928" y="5710019"/>
            <a:ext cx="2692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Shift-Handover: 5% of Operations Time, 40% of Incidents, blog-yokogawa-com.cdn.ampproject.org</a:t>
            </a:r>
          </a:p>
        </p:txBody>
      </p:sp>
      <p:sp>
        <p:nvSpPr>
          <p:cNvPr id="6" name="Rectangle 5"/>
          <p:cNvSpPr/>
          <p:nvPr/>
        </p:nvSpPr>
        <p:spPr>
          <a:xfrm>
            <a:off x="219075" y="2324894"/>
            <a:ext cx="3762375" cy="2800767"/>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600" b="0" i="0" u="none" strike="noStrike" kern="1200" cap="none" spc="0" normalizeH="0" baseline="0" noProof="0" dirty="0">
                <a:ln>
                  <a:noFill/>
                </a:ln>
                <a:solidFill>
                  <a:prstClr val="black"/>
                </a:solidFill>
                <a:effectLst/>
                <a:uLnTx/>
                <a:uFillTx/>
                <a:latin typeface="Avenir Next"/>
                <a:ea typeface="+mn-ea"/>
                <a:cs typeface="+mn-cs"/>
              </a:rPr>
              <a:t>Outgoing operator: Describe the entry</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600" b="0" i="0" u="none" strike="noStrike" kern="1200" cap="none" spc="0" normalizeH="0" baseline="0" noProof="0" dirty="0">
              <a:ln>
                <a:noFill/>
              </a:ln>
              <a:solidFill>
                <a:prstClr val="black"/>
              </a:solidFill>
              <a:effectLst/>
              <a:uLnTx/>
              <a:uFillTx/>
              <a:latin typeface="Avenir Nex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600" b="0" i="0" u="none" strike="noStrike" kern="1200" cap="none" spc="0" normalizeH="0" baseline="0" noProof="0" dirty="0">
                <a:ln>
                  <a:noFill/>
                </a:ln>
                <a:solidFill>
                  <a:prstClr val="black"/>
                </a:solidFill>
                <a:effectLst/>
                <a:uLnTx/>
                <a:uFillTx/>
                <a:latin typeface="Avenir Next"/>
                <a:ea typeface="+mn-ea"/>
                <a:cs typeface="+mn-cs"/>
              </a:rPr>
              <a:t>Incoming operator: Ask any and all pertinent questions</a:t>
            </a:r>
            <a:br>
              <a:rPr kumimoji="0" lang="en-US" sz="1600" b="0" i="0" u="none" strike="noStrike" kern="1200" cap="none" spc="0" normalizeH="0" baseline="0" noProof="0" dirty="0">
                <a:ln>
                  <a:noFill/>
                </a:ln>
                <a:solidFill>
                  <a:prstClr val="black"/>
                </a:solidFill>
                <a:effectLst/>
                <a:uLnTx/>
                <a:uFillTx/>
                <a:latin typeface="Avenir Next"/>
                <a:ea typeface="+mn-ea"/>
                <a:cs typeface="+mn-cs"/>
              </a:rPr>
            </a:br>
            <a:endParaRPr kumimoji="0" lang="en-US" sz="1600" b="0" i="0" u="none" strike="noStrike" kern="1200" cap="none" spc="0" normalizeH="0" baseline="0" noProof="0" dirty="0">
              <a:ln>
                <a:noFill/>
              </a:ln>
              <a:solidFill>
                <a:prstClr val="black"/>
              </a:solidFill>
              <a:effectLst/>
              <a:uLnTx/>
              <a:uFillTx/>
              <a:latin typeface="Avenir Nex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600" b="0" i="0" u="none" strike="noStrike" kern="1200" cap="none" spc="0" normalizeH="0" baseline="0" noProof="0" dirty="0">
                <a:ln>
                  <a:noFill/>
                </a:ln>
                <a:solidFill>
                  <a:prstClr val="black"/>
                </a:solidFill>
                <a:effectLst/>
                <a:uLnTx/>
                <a:uFillTx/>
                <a:latin typeface="Avenir Next"/>
                <a:ea typeface="+mn-ea"/>
                <a:cs typeface="+mn-cs"/>
              </a:rPr>
              <a:t>Incoming operator: Describe the results he would expect</a:t>
            </a:r>
            <a:br>
              <a:rPr kumimoji="0" lang="en-US" sz="1600" b="0" i="0" u="none" strike="noStrike" kern="1200" cap="none" spc="0" normalizeH="0" baseline="0" noProof="0" dirty="0">
                <a:ln>
                  <a:noFill/>
                </a:ln>
                <a:solidFill>
                  <a:prstClr val="black"/>
                </a:solidFill>
                <a:effectLst/>
                <a:uLnTx/>
                <a:uFillTx/>
                <a:latin typeface="Avenir Next"/>
                <a:ea typeface="+mn-ea"/>
                <a:cs typeface="+mn-cs"/>
              </a:rPr>
            </a:br>
            <a:endParaRPr kumimoji="0" lang="en-US" sz="1600" b="0" i="0" u="none" strike="noStrike" kern="1200" cap="none" spc="0" normalizeH="0" baseline="0" noProof="0" dirty="0">
              <a:ln>
                <a:noFill/>
              </a:ln>
              <a:solidFill>
                <a:prstClr val="black"/>
              </a:solidFill>
              <a:effectLst/>
              <a:uLnTx/>
              <a:uFillTx/>
              <a:latin typeface="Avenir Nex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600" b="0" i="0" u="none" strike="noStrike" kern="1200" cap="none" spc="0" normalizeH="0" baseline="0" noProof="0" dirty="0">
                <a:ln>
                  <a:noFill/>
                </a:ln>
                <a:solidFill>
                  <a:prstClr val="black"/>
                </a:solidFill>
                <a:effectLst/>
                <a:uLnTx/>
                <a:uFillTx/>
                <a:latin typeface="Avenir Next"/>
                <a:ea typeface="+mn-ea"/>
                <a:cs typeface="+mn-cs"/>
              </a:rPr>
              <a:t>Outgoing operator: Confirm or     Correct expected results</a:t>
            </a:r>
          </a:p>
        </p:txBody>
      </p:sp>
    </p:spTree>
    <p:extLst>
      <p:ext uri="{BB962C8B-B14F-4D97-AF65-F5344CB8AC3E}">
        <p14:creationId xmlns:p14="http://schemas.microsoft.com/office/powerpoint/2010/main" val="2735825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24200" y="641731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TextBox 7"/>
          <p:cNvSpPr txBox="1"/>
          <p:nvPr/>
        </p:nvSpPr>
        <p:spPr>
          <a:xfrm>
            <a:off x="6019800" y="5861705"/>
            <a:ext cx="26924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NPRA, National Safety Conference and Exhibition ©2009</a:t>
            </a:r>
          </a:p>
        </p:txBody>
      </p:sp>
      <p:pic>
        <p:nvPicPr>
          <p:cNvPr id="4" name="Picture 3"/>
          <p:cNvPicPr>
            <a:picLocks noChangeAspect="1"/>
          </p:cNvPicPr>
          <p:nvPr/>
        </p:nvPicPr>
        <p:blipFill>
          <a:blip r:embed="rId2"/>
          <a:stretch>
            <a:fillRect/>
          </a:stretch>
        </p:blipFill>
        <p:spPr>
          <a:xfrm>
            <a:off x="43543" y="0"/>
            <a:ext cx="9039914" cy="6384925"/>
          </a:xfrm>
          <a:prstGeom prst="rect">
            <a:avLst/>
          </a:prstGeom>
        </p:spPr>
      </p:pic>
      <p:sp>
        <p:nvSpPr>
          <p:cNvPr id="7" name="TextBox 6"/>
          <p:cNvSpPr txBox="1"/>
          <p:nvPr/>
        </p:nvSpPr>
        <p:spPr>
          <a:xfrm>
            <a:off x="7006108" y="6123315"/>
            <a:ext cx="20773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J5 International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J5int.com/</a:t>
            </a:r>
            <a:r>
              <a:rPr kumimoji="0" lang="en-US" sz="1400" b="0" i="0" u="none" strike="noStrike" kern="1200" cap="none" spc="0" normalizeH="0" baseline="0" noProof="0" dirty="0" err="1">
                <a:ln>
                  <a:noFill/>
                </a:ln>
                <a:solidFill>
                  <a:prstClr val="black"/>
                </a:solidFill>
                <a:effectLst/>
                <a:uLnTx/>
                <a:uFillTx/>
                <a:latin typeface="Calibri"/>
                <a:ea typeface="+mn-ea"/>
                <a:cs typeface="+mn-cs"/>
              </a:rPr>
              <a:t>wp</a:t>
            </a:r>
            <a:r>
              <a:rPr kumimoji="0" lang="en-US" sz="1400" b="0" i="0" u="none" strike="noStrike" kern="1200" cap="none" spc="0" normalizeH="0" baseline="0" noProof="0" dirty="0">
                <a:ln>
                  <a:noFill/>
                </a:ln>
                <a:solidFill>
                  <a:prstClr val="black"/>
                </a:solidFill>
                <a:effectLst/>
                <a:uLnTx/>
                <a:uFillTx/>
                <a:latin typeface="Calibri"/>
                <a:ea typeface="+mn-ea"/>
                <a:cs typeface="+mn-cs"/>
              </a:rPr>
              <a:t>-content/ </a:t>
            </a:r>
          </a:p>
        </p:txBody>
      </p:sp>
    </p:spTree>
    <p:extLst>
      <p:ext uri="{BB962C8B-B14F-4D97-AF65-F5344CB8AC3E}">
        <p14:creationId xmlns:p14="http://schemas.microsoft.com/office/powerpoint/2010/main" val="3782403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24200" y="641731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p:cNvPicPr>
            <a:picLocks noChangeAspect="1"/>
          </p:cNvPicPr>
          <p:nvPr/>
        </p:nvPicPr>
        <p:blipFill>
          <a:blip r:embed="rId2"/>
          <a:stretch>
            <a:fillRect/>
          </a:stretch>
        </p:blipFill>
        <p:spPr>
          <a:xfrm>
            <a:off x="19049" y="476250"/>
            <a:ext cx="9122802" cy="5353050"/>
          </a:xfrm>
          <a:prstGeom prst="rect">
            <a:avLst/>
          </a:prstGeom>
        </p:spPr>
      </p:pic>
      <p:sp>
        <p:nvSpPr>
          <p:cNvPr id="7" name="TextBox 6"/>
          <p:cNvSpPr txBox="1"/>
          <p:nvPr/>
        </p:nvSpPr>
        <p:spPr>
          <a:xfrm>
            <a:off x="6491758" y="4618365"/>
            <a:ext cx="20773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J5 International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J5int.com/</a:t>
            </a:r>
            <a:r>
              <a:rPr kumimoji="0" lang="en-US" sz="1400" b="0" i="0" u="none" strike="noStrike" kern="1200" cap="none" spc="0" normalizeH="0" baseline="0" noProof="0" dirty="0" err="1">
                <a:ln>
                  <a:noFill/>
                </a:ln>
                <a:solidFill>
                  <a:prstClr val="black"/>
                </a:solidFill>
                <a:effectLst/>
                <a:uLnTx/>
                <a:uFillTx/>
                <a:latin typeface="Calibri"/>
                <a:ea typeface="+mn-ea"/>
                <a:cs typeface="+mn-cs"/>
              </a:rPr>
              <a:t>wp</a:t>
            </a:r>
            <a:r>
              <a:rPr kumimoji="0" lang="en-US" sz="1400" b="0" i="0" u="none" strike="noStrike" kern="1200" cap="none" spc="0" normalizeH="0" baseline="0" noProof="0" dirty="0">
                <a:ln>
                  <a:noFill/>
                </a:ln>
                <a:solidFill>
                  <a:prstClr val="black"/>
                </a:solidFill>
                <a:effectLst/>
                <a:uLnTx/>
                <a:uFillTx/>
                <a:latin typeface="Calibri"/>
                <a:ea typeface="+mn-ea"/>
                <a:cs typeface="+mn-cs"/>
              </a:rPr>
              <a:t>-content/ </a:t>
            </a:r>
          </a:p>
        </p:txBody>
      </p:sp>
    </p:spTree>
    <p:extLst>
      <p:ext uri="{BB962C8B-B14F-4D97-AF65-F5344CB8AC3E}">
        <p14:creationId xmlns:p14="http://schemas.microsoft.com/office/powerpoint/2010/main" val="3294239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 y="2667000"/>
            <a:ext cx="3505200" cy="1752600"/>
          </a:xfrm>
        </p:spPr>
        <p:txBody>
          <a:bodyPr>
            <a:normAutofit fontScale="55000" lnSpcReduction="20000"/>
          </a:bodyPr>
          <a:lstStyle/>
          <a:p>
            <a:r>
              <a:rPr lang="en-US" dirty="0"/>
              <a:t>NAPTA</a:t>
            </a:r>
          </a:p>
          <a:p>
            <a:r>
              <a:rPr lang="en-US" dirty="0"/>
              <a:t>2018</a:t>
            </a:r>
          </a:p>
          <a:p>
            <a:r>
              <a:rPr lang="en-US" dirty="0"/>
              <a:t>Reference IAEA Safety Standards </a:t>
            </a:r>
          </a:p>
          <a:p>
            <a:r>
              <a:rPr lang="en-US" dirty="0"/>
              <a:t>Conduct of Operations Safety Guide</a:t>
            </a:r>
          </a:p>
          <a:p>
            <a:r>
              <a:rPr lang="en-US" dirty="0"/>
              <a:t>No. NS-G-2.14</a:t>
            </a:r>
          </a:p>
        </p:txBody>
      </p:sp>
      <p:pic>
        <p:nvPicPr>
          <p:cNvPr id="5" name="Picture 4"/>
          <p:cNvPicPr>
            <a:picLocks noChangeAspect="1"/>
          </p:cNvPicPr>
          <p:nvPr/>
        </p:nvPicPr>
        <p:blipFill>
          <a:blip r:embed="rId2"/>
          <a:stretch>
            <a:fillRect/>
          </a:stretch>
        </p:blipFill>
        <p:spPr>
          <a:xfrm>
            <a:off x="3581400" y="0"/>
            <a:ext cx="5365423" cy="6858000"/>
          </a:xfrm>
          <a:prstGeom prst="rect">
            <a:avLst/>
          </a:prstGeom>
        </p:spPr>
      </p:pic>
    </p:spTree>
    <p:extLst>
      <p:ext uri="{BB962C8B-B14F-4D97-AF65-F5344CB8AC3E}">
        <p14:creationId xmlns:p14="http://schemas.microsoft.com/office/powerpoint/2010/main" val="4058202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3E5DBF"/>
                </a:solidFill>
                <a:latin typeface="Times New Roman"/>
                <a:ea typeface="Calibri"/>
              </a:rPr>
              <a:t>IAEA Standards: Shift Turnover</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400" dirty="0"/>
              <a:t>Shift Turnover should be carried out in accordance with a formal procedure</a:t>
            </a:r>
          </a:p>
          <a:p>
            <a:pPr marL="457200" indent="-457200">
              <a:buFont typeface="+mj-lt"/>
              <a:buAutoNum type="arabicPeriod"/>
            </a:pPr>
            <a:endParaRPr lang="en-US" sz="2400" dirty="0"/>
          </a:p>
          <a:p>
            <a:pPr marL="457200" indent="-457200">
              <a:buFont typeface="+mj-lt"/>
              <a:buAutoNum type="arabicPeriod"/>
            </a:pPr>
            <a:r>
              <a:rPr lang="en-US" sz="2400" dirty="0"/>
              <a:t>The procedure should provide for a clear declaration of acceptance of duty from the incoming operator before the outgoing operator is released</a:t>
            </a:r>
          </a:p>
          <a:p>
            <a:pPr marL="457200" indent="-457200">
              <a:buFont typeface="+mj-lt"/>
              <a:buAutoNum type="arabicPeriod"/>
            </a:pPr>
            <a:endParaRPr lang="en-US" sz="2400" dirty="0"/>
          </a:p>
          <a:p>
            <a:pPr marL="457200" indent="-457200">
              <a:buFont typeface="+mj-lt"/>
              <a:buAutoNum type="arabicPeriod"/>
            </a:pPr>
            <a:r>
              <a:rPr lang="en-US" sz="2400" dirty="0"/>
              <a:t>A shift turnover should not take place during critical upsets or abnormal conditions</a:t>
            </a:r>
          </a:p>
        </p:txBody>
      </p:sp>
    </p:spTree>
    <p:extLst>
      <p:ext uri="{BB962C8B-B14F-4D97-AF65-F5344CB8AC3E}">
        <p14:creationId xmlns:p14="http://schemas.microsoft.com/office/powerpoint/2010/main" val="438496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457200" indent="-457200">
              <a:buFont typeface="+mj-lt"/>
              <a:buAutoNum type="arabicPeriod" startAt="4"/>
            </a:pPr>
            <a:r>
              <a:rPr lang="en-US" sz="2400" dirty="0"/>
              <a:t>Non-routine operating activities should  be prohibited in the main control room during shift turnover</a:t>
            </a:r>
          </a:p>
          <a:p>
            <a:pPr marL="457200" indent="-457200">
              <a:buFont typeface="+mj-lt"/>
              <a:buAutoNum type="arabicPeriod" startAt="4"/>
            </a:pPr>
            <a:endParaRPr lang="en-US" sz="2400" dirty="0"/>
          </a:p>
          <a:p>
            <a:pPr marL="457200" indent="-457200">
              <a:buFont typeface="+mj-lt"/>
              <a:buAutoNum type="arabicPeriod" startAt="4"/>
            </a:pPr>
            <a:r>
              <a:rPr lang="en-US" sz="2400" dirty="0"/>
              <a:t>Access of non-shift personnel to the main control room during shift hand over should be prohibited or minimized</a:t>
            </a:r>
          </a:p>
          <a:p>
            <a:pPr marL="457200" indent="-457200">
              <a:buFont typeface="+mj-lt"/>
              <a:buAutoNum type="arabicPeriod" startAt="4"/>
            </a:pPr>
            <a:endParaRPr lang="en-US" sz="2400" dirty="0"/>
          </a:p>
          <a:p>
            <a:pPr marL="457200" indent="-457200">
              <a:buFont typeface="+mj-lt"/>
              <a:buAutoNum type="arabicPeriod" startAt="4"/>
            </a:pPr>
            <a:r>
              <a:rPr lang="en-US" sz="2400" dirty="0"/>
              <a:t>All important information about the plant status, the work in progress and the plant evolutions in the previous shift should be transferred and documented properly in the course of the shift handover</a:t>
            </a:r>
          </a:p>
        </p:txBody>
      </p:sp>
      <p:sp>
        <p:nvSpPr>
          <p:cNvPr id="5" name="Title 1"/>
          <p:cNvSpPr>
            <a:spLocks noGrp="1"/>
          </p:cNvSpPr>
          <p:nvPr>
            <p:ph type="title"/>
          </p:nvPr>
        </p:nvSpPr>
        <p:spPr>
          <a:xfrm>
            <a:off x="457200" y="274638"/>
            <a:ext cx="8229600" cy="1143000"/>
          </a:xfrm>
        </p:spPr>
        <p:txBody>
          <a:bodyPr>
            <a:normAutofit/>
          </a:bodyPr>
          <a:lstStyle/>
          <a:p>
            <a:r>
              <a:rPr lang="en-US" b="1" dirty="0">
                <a:solidFill>
                  <a:srgbClr val="3E5DBF"/>
                </a:solidFill>
                <a:latin typeface="Times New Roman"/>
                <a:ea typeface="Calibri"/>
              </a:rPr>
              <a:t>IAEA Standards: Shift Turnover</a:t>
            </a:r>
          </a:p>
        </p:txBody>
      </p:sp>
    </p:spTree>
    <p:extLst>
      <p:ext uri="{BB962C8B-B14F-4D97-AF65-F5344CB8AC3E}">
        <p14:creationId xmlns:p14="http://schemas.microsoft.com/office/powerpoint/2010/main" val="1751087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PPTCoverTITLEv3.jpg"/>
          <p:cNvPicPr>
            <a:picLocks noChangeAspect="1"/>
          </p:cNvPicPr>
          <p:nvPr/>
        </p:nvPicPr>
        <p:blipFill>
          <a:blip r:embed="rId3" cstate="print">
            <a:extLst>
              <a:ext uri="{28A0092B-C50C-407E-A947-70E740481C1C}">
                <a14:useLocalDpi xmlns:a14="http://schemas.microsoft.com/office/drawing/2010/main" val="0"/>
              </a:ext>
            </a:extLst>
          </a:blip>
          <a:srcRect t="57777"/>
          <a:stretch>
            <a:fillRect/>
          </a:stretch>
        </p:blipFill>
        <p:spPr bwMode="auto">
          <a:xfrm>
            <a:off x="0" y="3873667"/>
            <a:ext cx="9144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1394" y="1396931"/>
            <a:ext cx="9144000" cy="1790700"/>
          </a:xfrm>
        </p:spPr>
        <p:txBody>
          <a:bodyPr>
            <a:normAutofit/>
          </a:bodyPr>
          <a:lstStyle/>
          <a:p>
            <a:pPr defTabSz="1072766" eaLnBrk="0" hangingPunct="0"/>
            <a:r>
              <a:rPr lang="en-US" sz="3300" b="1" i="1" dirty="0">
                <a:solidFill>
                  <a:schemeClr val="accent2"/>
                </a:solidFill>
                <a:effectLst>
                  <a:outerShdw blurRad="38100" dist="38100" dir="2700000" algn="tl">
                    <a:srgbClr val="000000"/>
                  </a:outerShdw>
                </a:effectLst>
              </a:rPr>
              <a:t>“Process Safety Education Using Simulators in a  Chemical Engineering</a:t>
            </a:r>
            <a:br>
              <a:rPr lang="en-US" sz="3300" b="1" i="1" dirty="0">
                <a:solidFill>
                  <a:schemeClr val="accent2"/>
                </a:solidFill>
                <a:effectLst>
                  <a:outerShdw blurRad="38100" dist="38100" dir="2700000" algn="tl">
                    <a:srgbClr val="000000"/>
                  </a:outerShdw>
                </a:effectLst>
              </a:rPr>
            </a:br>
            <a:r>
              <a:rPr lang="en-US" sz="3300" b="1" i="1" dirty="0">
                <a:solidFill>
                  <a:schemeClr val="accent2"/>
                </a:solidFill>
                <a:effectLst>
                  <a:outerShdw blurRad="38100" dist="38100" dir="2700000" algn="tl">
                    <a:srgbClr val="000000"/>
                  </a:outerShdw>
                </a:effectLst>
              </a:rPr>
              <a:t>Operations Center Experience” </a:t>
            </a:r>
          </a:p>
        </p:txBody>
      </p:sp>
      <p:sp>
        <p:nvSpPr>
          <p:cNvPr id="3" name="Subtitle 2"/>
          <p:cNvSpPr>
            <a:spLocks noGrp="1"/>
          </p:cNvSpPr>
          <p:nvPr>
            <p:ph type="subTitle" idx="1"/>
          </p:nvPr>
        </p:nvSpPr>
        <p:spPr>
          <a:xfrm>
            <a:off x="3036606" y="3553527"/>
            <a:ext cx="3048000" cy="1625492"/>
          </a:xfrm>
        </p:spPr>
        <p:txBody>
          <a:bodyPr>
            <a:noAutofit/>
          </a:bodyPr>
          <a:lstStyle/>
          <a:p>
            <a:r>
              <a:rPr lang="en-US" sz="1400" dirty="0">
                <a:solidFill>
                  <a:schemeClr val="tx1"/>
                </a:solidFill>
              </a:rPr>
              <a:t>Robert G. Bozic, Ph.D.</a:t>
            </a:r>
            <a:br>
              <a:rPr lang="en-US" sz="1400" dirty="0">
                <a:solidFill>
                  <a:schemeClr val="tx1"/>
                </a:solidFill>
              </a:rPr>
            </a:br>
            <a:r>
              <a:rPr lang="en-US" sz="1200" dirty="0">
                <a:solidFill>
                  <a:schemeClr val="tx1"/>
                </a:solidFill>
              </a:rPr>
              <a:t>Lieutenant Colonel U.S. Army(Retired)</a:t>
            </a:r>
          </a:p>
          <a:p>
            <a:r>
              <a:rPr lang="en-US" sz="1200" dirty="0">
                <a:solidFill>
                  <a:schemeClr val="tx1"/>
                </a:solidFill>
              </a:rPr>
              <a:t>Lecturer in Chemical Engineering Design and </a:t>
            </a:r>
          </a:p>
          <a:p>
            <a:r>
              <a:rPr lang="en-US" sz="1200" dirty="0">
                <a:solidFill>
                  <a:schemeClr val="tx1"/>
                </a:solidFill>
              </a:rPr>
              <a:t>Chemical Engineering Process Safety</a:t>
            </a:r>
          </a:p>
          <a:p>
            <a:r>
              <a:rPr lang="en-US" sz="1200" dirty="0">
                <a:solidFill>
                  <a:schemeClr val="tx1"/>
                </a:solidFill>
              </a:rPr>
              <a:t>Department of Chemical Engineering</a:t>
            </a:r>
          </a:p>
          <a:p>
            <a:r>
              <a:rPr lang="en-US" sz="1200" dirty="0">
                <a:solidFill>
                  <a:schemeClr val="tx1"/>
                </a:solidFill>
              </a:rPr>
              <a:t>Columbia University in the City of New York</a:t>
            </a:r>
          </a:p>
          <a:p>
            <a:r>
              <a:rPr lang="en-US" sz="1200" dirty="0">
                <a:solidFill>
                  <a:schemeClr val="tx1"/>
                </a:solidFill>
              </a:rPr>
              <a:t>robert.bozic@columbia.edu</a:t>
            </a:r>
          </a:p>
          <a:p>
            <a:endParaRPr lang="en-US" sz="975" dirty="0">
              <a:solidFill>
                <a:schemeClr val="tx1"/>
              </a:solidFill>
            </a:endParaRPr>
          </a:p>
        </p:txBody>
      </p:sp>
      <p:sp>
        <p:nvSpPr>
          <p:cNvPr id="9" name="Subtitle 2"/>
          <p:cNvSpPr txBox="1">
            <a:spLocks/>
          </p:cNvSpPr>
          <p:nvPr/>
        </p:nvSpPr>
        <p:spPr>
          <a:xfrm>
            <a:off x="152400" y="3507771"/>
            <a:ext cx="2795954" cy="2605503"/>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Mr. Donald C. Glaser</a:t>
            </a:r>
            <a:br>
              <a:rPr kumimoji="0" lang="en-US" sz="975" b="0" i="0" u="none" strike="noStrike" kern="1200" cap="none" spc="0" normalizeH="0" baseline="0" noProof="0" dirty="0">
                <a:ln>
                  <a:noFill/>
                </a:ln>
                <a:solidFill>
                  <a:prstClr val="black"/>
                </a:solidFill>
                <a:effectLst/>
                <a:uLnTx/>
                <a:uFillTx/>
                <a:latin typeface="Calibri"/>
                <a:ea typeface="+mn-ea"/>
                <a:cs typeface="+mn-cs"/>
              </a:rPr>
            </a:br>
            <a:r>
              <a:rPr kumimoji="0" lang="en-US" sz="1200" b="0" i="0" u="none" strike="noStrike" kern="1200" cap="none" spc="0" normalizeH="0" baseline="0" noProof="0" dirty="0">
                <a:ln>
                  <a:noFill/>
                </a:ln>
                <a:solidFill>
                  <a:prstClr val="black"/>
                </a:solidFill>
                <a:effectLst/>
                <a:uLnTx/>
                <a:uFillTx/>
                <a:latin typeface="Calibri"/>
                <a:ea typeface="+mn-ea"/>
                <a:cs typeface="+mn-cs"/>
              </a:rPr>
              <a:t>President</a:t>
            </a:r>
            <a:br>
              <a:rPr kumimoji="0" lang="en-US" sz="1200" b="0" i="0" u="none" strike="noStrike" kern="1200" cap="none" spc="0" normalizeH="0" baseline="0" noProof="0" dirty="0">
                <a:ln>
                  <a:noFill/>
                </a:ln>
                <a:solidFill>
                  <a:prstClr val="black"/>
                </a:solidFill>
                <a:effectLst/>
                <a:uLnTx/>
                <a:uFillTx/>
                <a:latin typeface="Calibri"/>
                <a:ea typeface="+mn-ea"/>
                <a:cs typeface="+mn-cs"/>
              </a:rPr>
            </a:br>
            <a:br>
              <a:rPr kumimoji="0" lang="en-US" sz="1200" b="0" i="0" u="none" strike="noStrike" kern="1200" cap="none" spc="0" normalizeH="0" baseline="0" noProof="0" dirty="0">
                <a:ln>
                  <a:noFill/>
                </a:ln>
                <a:solidFill>
                  <a:prstClr val="black"/>
                </a:solidFill>
                <a:effectLst/>
                <a:uLnTx/>
                <a:uFillTx/>
                <a:latin typeface="Calibri"/>
                <a:ea typeface="+mn-ea"/>
                <a:cs typeface="+mn-cs"/>
              </a:rPr>
            </a:br>
            <a:r>
              <a:rPr kumimoji="0" lang="en-US" sz="1400" b="0" i="0" u="none" strike="noStrike" kern="1200" cap="none" spc="0" normalizeH="0" baseline="0" noProof="0" dirty="0">
                <a:ln>
                  <a:noFill/>
                </a:ln>
                <a:solidFill>
                  <a:prstClr val="black"/>
                </a:solidFill>
                <a:effectLst/>
                <a:uLnTx/>
                <a:uFillTx/>
                <a:latin typeface="Calibri"/>
                <a:ea typeface="+mn-ea"/>
                <a:cs typeface="+mn-cs"/>
              </a:rPr>
              <a:t>Mr. Matthew Garvey</a:t>
            </a:r>
            <a:br>
              <a:rPr kumimoji="0" lang="en-US" sz="1400" b="0" i="0" u="none" strike="noStrike" kern="1200" cap="none" spc="0" normalizeH="0" baseline="0" noProof="0" dirty="0">
                <a:ln>
                  <a:noFill/>
                </a:ln>
                <a:solidFill>
                  <a:prstClr val="black"/>
                </a:solidFill>
                <a:effectLst/>
                <a:uLnTx/>
                <a:uFillTx/>
                <a:latin typeface="Calibri"/>
                <a:ea typeface="+mn-ea"/>
                <a:cs typeface="+mn-cs"/>
              </a:rPr>
            </a:br>
            <a:r>
              <a:rPr kumimoji="0" lang="en-US" sz="1200" b="0" i="0" u="none" strike="noStrike" kern="1200" cap="none" spc="0" normalizeH="0" baseline="0" noProof="0" dirty="0">
                <a:ln>
                  <a:noFill/>
                </a:ln>
                <a:solidFill>
                  <a:prstClr val="black"/>
                </a:solidFill>
                <a:effectLst/>
                <a:uLnTx/>
                <a:uFillTx/>
                <a:latin typeface="Calibri"/>
                <a:ea typeface="+mn-ea"/>
                <a:cs typeface="+mn-cs"/>
              </a:rPr>
              <a:t>Project Engineer</a:t>
            </a:r>
            <a:br>
              <a:rPr kumimoji="0" lang="en-US" sz="1400" b="0" i="0" u="none" strike="noStrike" kern="1200" cap="none" spc="0" normalizeH="0" baseline="0" noProof="0" dirty="0">
                <a:ln>
                  <a:noFill/>
                </a:ln>
                <a:solidFill>
                  <a:prstClr val="black"/>
                </a:solidFill>
                <a:effectLst/>
                <a:uLnTx/>
                <a:uFillTx/>
                <a:latin typeface="Calibri"/>
                <a:ea typeface="+mn-ea"/>
                <a:cs typeface="+mn-cs"/>
              </a:rPr>
            </a:br>
            <a:br>
              <a:rPr kumimoji="0" lang="en-US" sz="1400" b="0" i="0" u="none" strike="noStrike" kern="1200" cap="none" spc="0" normalizeH="0" baseline="0" noProof="0" dirty="0">
                <a:ln>
                  <a:noFill/>
                </a:ln>
                <a:solidFill>
                  <a:prstClr val="black"/>
                </a:solidFill>
                <a:effectLst/>
                <a:uLnTx/>
                <a:uFillTx/>
                <a:latin typeface="Calibri"/>
                <a:ea typeface="+mn-ea"/>
                <a:cs typeface="+mn-cs"/>
              </a:rPr>
            </a:br>
            <a:r>
              <a:rPr kumimoji="0" lang="en-US" sz="1400" b="1" i="0" u="none" strike="noStrike" kern="1200" cap="none" spc="0" normalizeH="0" baseline="0" noProof="0" dirty="0">
                <a:ln>
                  <a:noFill/>
                </a:ln>
                <a:solidFill>
                  <a:srgbClr val="3D5CC1"/>
                </a:solidFill>
                <a:effectLst/>
                <a:uLnTx/>
                <a:uFillTx/>
                <a:latin typeface="CG Times"/>
                <a:ea typeface="Times New Roman" panose="02020603050405020304" pitchFamily="18" charset="0"/>
                <a:cs typeface="+mn-cs"/>
              </a:rPr>
              <a:t>Simulation Solutions, Inc.</a:t>
            </a:r>
            <a:br>
              <a:rPr kumimoji="0" lang="en-US" sz="1400" b="1" i="0" u="none" strike="noStrike" kern="1200" cap="none" spc="0" normalizeH="0" baseline="0" noProof="0" dirty="0">
                <a:ln>
                  <a:noFill/>
                </a:ln>
                <a:solidFill>
                  <a:srgbClr val="3D5CC1"/>
                </a:solidFill>
                <a:effectLst/>
                <a:uLnTx/>
                <a:uFillTx/>
                <a:latin typeface="CG Times"/>
                <a:ea typeface="Times New Roman" panose="02020603050405020304" pitchFamily="18" charset="0"/>
                <a:cs typeface="+mn-cs"/>
              </a:rPr>
            </a:br>
            <a:r>
              <a:rPr kumimoji="0" lang="en-US" sz="1100" b="0" i="0" u="none" strike="noStrike" kern="1200" cap="none" spc="0" normalizeH="0" baseline="0" noProof="0" dirty="0">
                <a:ln>
                  <a:noFill/>
                </a:ln>
                <a:solidFill>
                  <a:prstClr val="black"/>
                </a:solidFill>
                <a:effectLst/>
                <a:uLnTx/>
                <a:uFillTx/>
                <a:latin typeface="CG Times"/>
                <a:ea typeface="Times New Roman" panose="02020603050405020304" pitchFamily="18" charset="0"/>
                <a:cs typeface="+mn-cs"/>
              </a:rPr>
              <a:t>179 Avenue at the Common, Suite 1</a:t>
            </a:r>
            <a:endPar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0" marR="0" lvl="0" indent="-342900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black"/>
                </a:solidFill>
                <a:effectLst/>
                <a:uLnTx/>
                <a:uFillTx/>
                <a:latin typeface="CG Times"/>
                <a:ea typeface="Times New Roman" panose="02020603050405020304" pitchFamily="18" charset="0"/>
                <a:cs typeface="+mn-cs"/>
              </a:rPr>
              <a:t>Shrewsbury, NJ 07702-4804</a:t>
            </a:r>
          </a:p>
          <a:p>
            <a:pPr marL="3429000" marR="0" lvl="0" indent="-342900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black"/>
                </a:solidFill>
                <a:effectLst/>
                <a:uLnTx/>
                <a:uFillTx/>
                <a:latin typeface="CG Times"/>
                <a:ea typeface="Times New Roman" panose="02020603050405020304" pitchFamily="18" charset="0"/>
                <a:cs typeface="+mn-cs"/>
              </a:rPr>
              <a:t>dgalser@simulation-solutions.com</a:t>
            </a:r>
            <a:endPar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97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975"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7" y="0"/>
            <a:ext cx="5214817" cy="1107384"/>
          </a:xfrm>
          <a:prstGeom prst="rect">
            <a:avLst/>
          </a:prstGeom>
        </p:spPr>
      </p:pic>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spTree>
    <p:extLst>
      <p:ext uri="{BB962C8B-B14F-4D97-AF65-F5344CB8AC3E}">
        <p14:creationId xmlns:p14="http://schemas.microsoft.com/office/powerpoint/2010/main" val="3885444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b="1" dirty="0">
                <a:solidFill>
                  <a:srgbClr val="3E5DBF"/>
                </a:solidFill>
                <a:latin typeface="Arial" panose="020B0604020202020204" pitchFamily="34" charset="0"/>
                <a:ea typeface="Calibri"/>
                <a:cs typeface="Arial" panose="020B0604020202020204" pitchFamily="34" charset="0"/>
              </a:rPr>
              <a:t>Operation Center Experience</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944562"/>
            <a:ext cx="6598708" cy="4949031"/>
          </a:xfrm>
        </p:spPr>
      </p:pic>
      <p:sp>
        <p:nvSpPr>
          <p:cNvPr id="3" name="TextBox 2"/>
          <p:cNvSpPr txBox="1"/>
          <p:nvPr/>
        </p:nvSpPr>
        <p:spPr>
          <a:xfrm>
            <a:off x="317500" y="6019800"/>
            <a:ext cx="78359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Group 1, Process Engineers talk to the operator about what is appearing on the display screen while some students observe the action. 30 March 2017</a:t>
            </a: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spTree>
    <p:extLst>
      <p:ext uri="{BB962C8B-B14F-4D97-AF65-F5344CB8AC3E}">
        <p14:creationId xmlns:p14="http://schemas.microsoft.com/office/powerpoint/2010/main" val="2961508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spTree>
    <p:extLst>
      <p:ext uri="{BB962C8B-B14F-4D97-AF65-F5344CB8AC3E}">
        <p14:creationId xmlns:p14="http://schemas.microsoft.com/office/powerpoint/2010/main" val="3283717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spTree>
    <p:extLst>
      <p:ext uri="{BB962C8B-B14F-4D97-AF65-F5344CB8AC3E}">
        <p14:creationId xmlns:p14="http://schemas.microsoft.com/office/powerpoint/2010/main" val="2679424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spTree>
    <p:extLst>
      <p:ext uri="{BB962C8B-B14F-4D97-AF65-F5344CB8AC3E}">
        <p14:creationId xmlns:p14="http://schemas.microsoft.com/office/powerpoint/2010/main" val="2978071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a:solidFill>
                  <a:srgbClr val="3E5DBF"/>
                </a:solidFill>
                <a:latin typeface="Times New Roman"/>
                <a:ea typeface="Calibri"/>
              </a:rPr>
              <a:t>Ops Center Shift Change Team </a:t>
            </a:r>
            <a:br>
              <a:rPr lang="en-US" sz="4000" b="1" dirty="0">
                <a:solidFill>
                  <a:srgbClr val="3E5DBF"/>
                </a:solidFill>
                <a:latin typeface="Times New Roman"/>
                <a:ea typeface="Calibri"/>
              </a:rPr>
            </a:br>
            <a:r>
              <a:rPr lang="en-US" sz="4000" b="1" dirty="0">
                <a:solidFill>
                  <a:srgbClr val="3E5DBF"/>
                </a:solidFill>
                <a:latin typeface="Times New Roman"/>
                <a:ea typeface="Calibri"/>
              </a:rPr>
              <a:t>Exercise Outcomes</a:t>
            </a:r>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17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0057" y="1417638"/>
            <a:ext cx="7003885" cy="5345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70057" y="1729740"/>
            <a:ext cx="187243" cy="2438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0504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0" y="180703"/>
            <a:ext cx="914399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3E5DBF"/>
                </a:solidFill>
                <a:effectLst/>
                <a:uLnTx/>
                <a:uFillTx/>
                <a:latin typeface="Times New Roman"/>
                <a:ea typeface="Calibri"/>
                <a:cs typeface="+mn-cs"/>
              </a:rPr>
              <a:t>Workshop Schedule</a:t>
            </a:r>
          </a:p>
        </p:txBody>
      </p:sp>
      <p:sp>
        <p:nvSpPr>
          <p:cNvPr id="4" name="TextBox 3"/>
          <p:cNvSpPr txBox="1"/>
          <p:nvPr/>
        </p:nvSpPr>
        <p:spPr>
          <a:xfrm>
            <a:off x="196594" y="2206697"/>
            <a:ext cx="8750809" cy="3046988"/>
          </a:xfrm>
          <a:prstGeom prst="rect">
            <a:avLst/>
          </a:prstGeom>
          <a:noFill/>
        </p:spPr>
        <p:txBody>
          <a:bodyPr wrap="square" rtlCol="0">
            <a:spAutoFit/>
          </a:bodyPr>
          <a:lstStyle/>
          <a:p>
            <a:pPr marL="857250" indent="-857250">
              <a:buFont typeface="+mj-lt"/>
              <a:buAutoNum type="romanUcPeriod"/>
            </a:pPr>
            <a:r>
              <a:rPr lang="en-US" sz="2400" dirty="0">
                <a:latin typeface="Times New Roman"/>
                <a:ea typeface="Calibri"/>
              </a:rPr>
              <a:t>Shift Change Case Studies and Justification</a:t>
            </a:r>
          </a:p>
          <a:p>
            <a:pPr marL="857250" indent="-857250">
              <a:buFont typeface="+mj-lt"/>
              <a:buAutoNum type="romanUcPeriod"/>
            </a:pPr>
            <a:endParaRPr lang="en-US" sz="2400" dirty="0">
              <a:latin typeface="Times New Roman"/>
              <a:ea typeface="Calibri"/>
            </a:endParaRPr>
          </a:p>
          <a:p>
            <a:pPr marL="857250" indent="-857250">
              <a:buFont typeface="+mj-lt"/>
              <a:buAutoNum type="romanUcPeriod"/>
            </a:pPr>
            <a:r>
              <a:rPr lang="en-US" sz="2400" dirty="0">
                <a:latin typeface="Times New Roman"/>
                <a:ea typeface="Calibri"/>
              </a:rPr>
              <a:t>Introduction to Shift Change Exercise</a:t>
            </a:r>
          </a:p>
          <a:p>
            <a:pPr marL="857250" indent="-857250">
              <a:buFont typeface="+mj-lt"/>
              <a:buAutoNum type="romanUcPeriod"/>
            </a:pPr>
            <a:endParaRPr lang="en-US" sz="2400" dirty="0">
              <a:latin typeface="Times New Roman"/>
              <a:ea typeface="Calibri"/>
            </a:endParaRPr>
          </a:p>
          <a:p>
            <a:pPr marL="857250" indent="-857250">
              <a:buFont typeface="+mj-lt"/>
              <a:buAutoNum type="romanUcPeriod"/>
            </a:pPr>
            <a:r>
              <a:rPr lang="en-US" sz="2400" dirty="0">
                <a:latin typeface="Times New Roman"/>
                <a:ea typeface="Calibri"/>
              </a:rPr>
              <a:t>Shift Change Exercise Roleplay</a:t>
            </a:r>
          </a:p>
          <a:p>
            <a:pPr marL="857250" indent="-857250">
              <a:buFont typeface="+mj-lt"/>
              <a:buAutoNum type="romanUcPeriod"/>
            </a:pPr>
            <a:endParaRPr lang="en-US" sz="2400" dirty="0">
              <a:latin typeface="Times New Roman"/>
              <a:ea typeface="Calibri"/>
            </a:endParaRPr>
          </a:p>
          <a:p>
            <a:pPr marL="857250" indent="-857250">
              <a:buFont typeface="+mj-lt"/>
              <a:buAutoNum type="romanUcPeriod"/>
            </a:pPr>
            <a:r>
              <a:rPr lang="en-US" sz="2400" dirty="0">
                <a:latin typeface="Times New Roman"/>
                <a:ea typeface="Calibri"/>
              </a:rPr>
              <a:t>Shift Change Exercise Recap – Instructor Tips</a:t>
            </a: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prstClr val="black"/>
              </a:solidFill>
              <a:effectLst/>
              <a:uLnTx/>
              <a:uFillTx/>
              <a:latin typeface="Times New Roman"/>
              <a:ea typeface="Calibri"/>
              <a:cs typeface="+mn-cs"/>
            </a:endParaRPr>
          </a:p>
        </p:txBody>
      </p:sp>
      <p:sp>
        <p:nvSpPr>
          <p:cNvPr id="5" name="Rectangle 4"/>
          <p:cNvSpPr/>
          <p:nvPr/>
        </p:nvSpPr>
        <p:spPr>
          <a:xfrm>
            <a:off x="105154" y="2760927"/>
            <a:ext cx="7530086" cy="941832"/>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62679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2302213"/>
            <a:ext cx="9144000" cy="2253574"/>
          </a:xfrm>
          <a:prstGeom prst="rect">
            <a:avLst/>
          </a:prstGeom>
        </p:spPr>
      </p:pic>
      <p:sp>
        <p:nvSpPr>
          <p:cNvPr id="2" name="Footer Placeholder 1"/>
          <p:cNvSpPr>
            <a:spLocks noGrp="1"/>
          </p:cNvSpPr>
          <p:nvPr>
            <p:ph type="ftr" sz="quarter" idx="11"/>
          </p:nvPr>
        </p:nvSpPr>
        <p:spPr/>
        <p:txBody>
          <a:body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4" name="TextBox 3"/>
          <p:cNvSpPr txBox="1"/>
          <p:nvPr/>
        </p:nvSpPr>
        <p:spPr>
          <a:xfrm>
            <a:off x="188685" y="951652"/>
            <a:ext cx="8881493" cy="707886"/>
          </a:xfrm>
          <a:prstGeom prst="rect">
            <a:avLst/>
          </a:prstGeom>
          <a:noFill/>
        </p:spPr>
        <p:txBody>
          <a:bodyPr wrap="square" rtlCol="0">
            <a:spAutoFit/>
          </a:bodyPr>
          <a:lstStyle/>
          <a:p>
            <a:pPr algn="ctr"/>
            <a:r>
              <a:rPr lang="en-US" sz="4000" b="1" dirty="0">
                <a:solidFill>
                  <a:srgbClr val="3E5DBF"/>
                </a:solidFill>
                <a:latin typeface="Times New Roman"/>
                <a:ea typeface="Calibri"/>
              </a:rPr>
              <a:t>Shift Change Exercise Schedule </a:t>
            </a:r>
          </a:p>
        </p:txBody>
      </p:sp>
      <p:sp>
        <p:nvSpPr>
          <p:cNvPr id="3" name="TextBox 2"/>
          <p:cNvSpPr txBox="1"/>
          <p:nvPr/>
        </p:nvSpPr>
        <p:spPr>
          <a:xfrm>
            <a:off x="356839" y="5010615"/>
            <a:ext cx="8333678" cy="923330"/>
          </a:xfrm>
          <a:prstGeom prst="rect">
            <a:avLst/>
          </a:prstGeom>
          <a:noFill/>
        </p:spPr>
        <p:txBody>
          <a:bodyPr wrap="square" rtlCol="0">
            <a:spAutoFit/>
          </a:bodyPr>
          <a:lstStyle/>
          <a:p>
            <a:r>
              <a:rPr lang="en-US" dirty="0"/>
              <a:t>Operations teams will be responsible for effective shift turnover and will face plant upsets and interruptions. Production rates will be a focus of the supervisor’s role and the operations teams must fill out all necessary shift change documents. </a:t>
            </a:r>
          </a:p>
        </p:txBody>
      </p:sp>
      <p:sp>
        <p:nvSpPr>
          <p:cNvPr id="6" name="Rectangle 5"/>
          <p:cNvSpPr/>
          <p:nvPr/>
        </p:nvSpPr>
        <p:spPr>
          <a:xfrm>
            <a:off x="5040350" y="2929054"/>
            <a:ext cx="825191" cy="1739590"/>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0754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4000" b="1" dirty="0">
                <a:solidFill>
                  <a:srgbClr val="3E5DBF"/>
                </a:solidFill>
                <a:latin typeface="Times New Roman"/>
                <a:ea typeface="Calibri"/>
              </a:rPr>
              <a:t>Shift Change Exercise Roles</a:t>
            </a:r>
          </a:p>
        </p:txBody>
      </p:sp>
      <p:sp>
        <p:nvSpPr>
          <p:cNvPr id="3" name="Content Placeholder 2"/>
          <p:cNvSpPr>
            <a:spLocks noGrp="1"/>
          </p:cNvSpPr>
          <p:nvPr>
            <p:ph idx="1"/>
          </p:nvPr>
        </p:nvSpPr>
        <p:spPr>
          <a:xfrm>
            <a:off x="203462" y="1240155"/>
            <a:ext cx="8711938" cy="4218814"/>
          </a:xfrm>
        </p:spPr>
        <p:txBody>
          <a:bodyPr/>
          <a:lstStyle/>
          <a:p>
            <a:r>
              <a:rPr lang="en-US" sz="2000" u="sng" dirty="0"/>
              <a:t>Don Glaser</a:t>
            </a:r>
            <a:r>
              <a:rPr lang="en-US" sz="2000" dirty="0"/>
              <a:t>,</a:t>
            </a:r>
            <a:r>
              <a:rPr lang="en-US" sz="2000" u="sng" dirty="0"/>
              <a:t> SSI</a:t>
            </a:r>
            <a:r>
              <a:rPr lang="en-US" sz="2000" dirty="0"/>
              <a:t> – Operations Supervisor – will ask for reports on the production of products and stress operators if products are off spec</a:t>
            </a:r>
            <a:endParaRPr lang="en-US" sz="2000" u="sng" dirty="0"/>
          </a:p>
          <a:p>
            <a:endParaRPr lang="en-US" sz="2000" u="sng" dirty="0"/>
          </a:p>
          <a:p>
            <a:r>
              <a:rPr lang="en-US" sz="2000" u="sng" dirty="0"/>
              <a:t>Matt Garvey, SSI </a:t>
            </a:r>
            <a:r>
              <a:rPr lang="en-US" sz="2000" dirty="0"/>
              <a:t>– Junior Operator – will handle all “button pushing” of Simulator and will take directives from Ops Team</a:t>
            </a:r>
          </a:p>
          <a:p>
            <a:endParaRPr lang="en-US" sz="2000" dirty="0"/>
          </a:p>
          <a:p>
            <a:r>
              <a:rPr lang="en-US" sz="2000" u="sng" dirty="0"/>
              <a:t>PTEC Students </a:t>
            </a:r>
            <a:r>
              <a:rPr lang="en-US" sz="2000" dirty="0"/>
              <a:t>– Operations Team - will watch the DCS and have access to trends, alarm summaries, and DCS pages. Will direct Matt on how to operate the Simulator</a:t>
            </a:r>
          </a:p>
          <a:p>
            <a:pPr marL="0" indent="0">
              <a:buNone/>
            </a:pPr>
            <a:endParaRPr lang="en-US" sz="2000" dirty="0"/>
          </a:p>
          <a:p>
            <a:r>
              <a:rPr lang="en-US" sz="2000" u="sng" dirty="0"/>
              <a:t>Ngee Ann Polytechnic Staff </a:t>
            </a:r>
            <a:r>
              <a:rPr lang="en-US" sz="2000" dirty="0"/>
              <a:t>– Interrupters involving requests for Work Permits, Plant Entry, Role of Outside Operator, etc..</a:t>
            </a:r>
          </a:p>
          <a:p>
            <a:endParaRPr lang="en-US" sz="2000" dirty="0"/>
          </a:p>
          <a:p>
            <a:r>
              <a:rPr lang="en-US" sz="2000" u="sng" dirty="0"/>
              <a:t>Audience</a:t>
            </a:r>
            <a:r>
              <a:rPr lang="en-US" sz="2000" dirty="0"/>
              <a:t>- Observers – will be given a sheet which highlights competencies being tested in this exercise and they can score the Operations Team. </a:t>
            </a:r>
          </a:p>
          <a:p>
            <a:endParaRPr lang="en-US" sz="2000" dirty="0"/>
          </a:p>
        </p:txBody>
      </p:sp>
      <p:sp>
        <p:nvSpPr>
          <p:cNvPr id="4" name="Footer Placeholder 3"/>
          <p:cNvSpPr>
            <a:spLocks noGrp="1"/>
          </p:cNvSpPr>
          <p:nvPr>
            <p:ph type="ftr" sz="quarter" idx="11"/>
          </p:nvPr>
        </p:nvSpPr>
        <p:spPr/>
        <p:txBody>
          <a:body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Tree>
    <p:extLst>
      <p:ext uri="{BB962C8B-B14F-4D97-AF65-F5344CB8AC3E}">
        <p14:creationId xmlns:p14="http://schemas.microsoft.com/office/powerpoint/2010/main" val="2610041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
        <p:nvSpPr>
          <p:cNvPr id="3" name="TextBox 2"/>
          <p:cNvSpPr txBox="1"/>
          <p:nvPr/>
        </p:nvSpPr>
        <p:spPr>
          <a:xfrm>
            <a:off x="0" y="180703"/>
            <a:ext cx="9143999" cy="923330"/>
          </a:xfrm>
          <a:prstGeom prst="rect">
            <a:avLst/>
          </a:prstGeom>
          <a:noFill/>
        </p:spPr>
        <p:txBody>
          <a:bodyPr wrap="square" rtlCol="0">
            <a:spAutoFit/>
          </a:bodyPr>
          <a:lstStyle/>
          <a:p>
            <a:pPr algn="ctr"/>
            <a:r>
              <a:rPr lang="en-US" sz="5400" b="1" dirty="0">
                <a:solidFill>
                  <a:srgbClr val="3E5DBF"/>
                </a:solidFill>
                <a:latin typeface="Times New Roman"/>
                <a:ea typeface="Calibri"/>
              </a:rPr>
              <a:t>Workshop Schedule</a:t>
            </a:r>
          </a:p>
        </p:txBody>
      </p:sp>
      <p:sp>
        <p:nvSpPr>
          <p:cNvPr id="4" name="TextBox 3"/>
          <p:cNvSpPr txBox="1"/>
          <p:nvPr/>
        </p:nvSpPr>
        <p:spPr>
          <a:xfrm>
            <a:off x="196594" y="2206697"/>
            <a:ext cx="8750809" cy="3046988"/>
          </a:xfrm>
          <a:prstGeom prst="rect">
            <a:avLst/>
          </a:prstGeom>
          <a:noFill/>
        </p:spPr>
        <p:txBody>
          <a:bodyPr wrap="square" rtlCol="0">
            <a:spAutoFit/>
          </a:bodyPr>
          <a:lstStyle/>
          <a:p>
            <a:pPr marL="857250" indent="-857250">
              <a:buFont typeface="+mj-lt"/>
              <a:buAutoNum type="romanUcPeriod"/>
            </a:pPr>
            <a:r>
              <a:rPr lang="en-US" sz="2400" dirty="0">
                <a:latin typeface="Times New Roman"/>
                <a:ea typeface="Calibri"/>
              </a:rPr>
              <a:t>Shift Change Case Studies and Justification</a:t>
            </a:r>
          </a:p>
          <a:p>
            <a:pPr marL="857250" indent="-857250">
              <a:buFont typeface="+mj-lt"/>
              <a:buAutoNum type="romanUcPeriod"/>
            </a:pPr>
            <a:endParaRPr lang="en-US" sz="2400" dirty="0">
              <a:latin typeface="Times New Roman"/>
              <a:ea typeface="Calibri"/>
            </a:endParaRPr>
          </a:p>
          <a:p>
            <a:pPr marL="857250" indent="-857250">
              <a:buFont typeface="+mj-lt"/>
              <a:buAutoNum type="romanUcPeriod"/>
            </a:pPr>
            <a:r>
              <a:rPr lang="en-US" sz="2400" dirty="0">
                <a:latin typeface="Times New Roman"/>
                <a:ea typeface="Calibri"/>
              </a:rPr>
              <a:t>Introduction to Shift Change Exercise</a:t>
            </a:r>
          </a:p>
          <a:p>
            <a:pPr marL="857250" indent="-857250">
              <a:buFont typeface="+mj-lt"/>
              <a:buAutoNum type="romanUcPeriod"/>
            </a:pPr>
            <a:endParaRPr lang="en-US" sz="2400" dirty="0">
              <a:latin typeface="Times New Roman"/>
              <a:ea typeface="Calibri"/>
            </a:endParaRPr>
          </a:p>
          <a:p>
            <a:pPr marL="857250" indent="-857250">
              <a:buFont typeface="+mj-lt"/>
              <a:buAutoNum type="romanUcPeriod"/>
            </a:pPr>
            <a:r>
              <a:rPr lang="en-US" sz="2400" dirty="0">
                <a:latin typeface="Times New Roman"/>
                <a:ea typeface="Calibri"/>
              </a:rPr>
              <a:t>Shift Change Exercise Roleplay</a:t>
            </a:r>
          </a:p>
          <a:p>
            <a:pPr marL="857250" indent="-857250">
              <a:buFont typeface="+mj-lt"/>
              <a:buAutoNum type="romanUcPeriod"/>
            </a:pPr>
            <a:endParaRPr lang="en-US" sz="2400" dirty="0">
              <a:latin typeface="Times New Roman"/>
              <a:ea typeface="Calibri"/>
            </a:endParaRPr>
          </a:p>
          <a:p>
            <a:pPr marL="857250" indent="-857250">
              <a:buFont typeface="+mj-lt"/>
              <a:buAutoNum type="romanUcPeriod"/>
            </a:pPr>
            <a:r>
              <a:rPr lang="en-US" sz="2400" dirty="0">
                <a:latin typeface="Times New Roman"/>
                <a:ea typeface="Calibri"/>
              </a:rPr>
              <a:t>Shift Change Exercise Recap – Instructor Tips</a:t>
            </a:r>
          </a:p>
          <a:p>
            <a:pPr marL="857250" indent="-857250">
              <a:buFont typeface="+mj-lt"/>
              <a:buAutoNum type="romanUcPeriod"/>
            </a:pPr>
            <a:endParaRPr lang="en-US" sz="2400" dirty="0">
              <a:solidFill>
                <a:prstClr val="black"/>
              </a:solidFill>
              <a:latin typeface="Times New Roman"/>
              <a:ea typeface="Calibri"/>
            </a:endParaRPr>
          </a:p>
        </p:txBody>
      </p:sp>
      <p:sp>
        <p:nvSpPr>
          <p:cNvPr id="5" name="Rectangle 4"/>
          <p:cNvSpPr/>
          <p:nvPr/>
        </p:nvSpPr>
        <p:spPr>
          <a:xfrm>
            <a:off x="65886" y="3401848"/>
            <a:ext cx="7530086" cy="941832"/>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085510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4098839" y="0"/>
            <a:ext cx="4770841" cy="6750495"/>
          </a:xfrm>
          <a:prstGeom prst="rect">
            <a:avLst/>
          </a:prstGeom>
        </p:spPr>
      </p:pic>
      <p:sp>
        <p:nvSpPr>
          <p:cNvPr id="6" name="Rectangle 5"/>
          <p:cNvSpPr/>
          <p:nvPr/>
        </p:nvSpPr>
        <p:spPr>
          <a:xfrm>
            <a:off x="630936" y="2221085"/>
            <a:ext cx="2825496" cy="23083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E5DBF"/>
                </a:solidFill>
                <a:effectLst/>
                <a:uLnTx/>
                <a:uFillTx/>
                <a:latin typeface="Times New Roman"/>
                <a:ea typeface="Calibri"/>
                <a:cs typeface="+mn-cs"/>
              </a:rPr>
              <a:t>Shift Handover Form Example</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3722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5000"/>
          </a:xfrm>
        </p:spPr>
        <p:txBody>
          <a:bodyPr>
            <a:noAutofit/>
          </a:bodyPr>
          <a:lstStyle/>
          <a:p>
            <a:r>
              <a:rPr lang="en-US" sz="2800" b="1" dirty="0">
                <a:solidFill>
                  <a:srgbClr val="3F5CBF"/>
                </a:solidFill>
                <a:latin typeface="Times New Roman" panose="02020603050405020304" pitchFamily="18" charset="0"/>
                <a:cs typeface="Times New Roman" panose="02020603050405020304" pitchFamily="18" charset="0"/>
              </a:rPr>
              <a:t>Troubleshooting </a:t>
            </a:r>
            <a:r>
              <a:rPr lang="en-US" sz="2800" b="1" i="1" dirty="0">
                <a:solidFill>
                  <a:srgbClr val="FF0000"/>
                </a:solidFill>
                <a:latin typeface="Times New Roman" panose="02020603050405020304" pitchFamily="18" charset="0"/>
                <a:cs typeface="Times New Roman" panose="02020603050405020304" pitchFamily="18" charset="0"/>
              </a:rPr>
              <a:t>Think EQ.U.I.P.P.E.D.</a:t>
            </a:r>
            <a:r>
              <a:rPr lang="en-US" sz="2800" b="1" dirty="0">
                <a:solidFill>
                  <a:srgbClr val="3F5CBF"/>
                </a:solidFill>
                <a:latin typeface="Calibri"/>
                <a:cs typeface="Calibri"/>
              </a:rPr>
              <a:t>™</a:t>
            </a:r>
            <a:endParaRPr lang="en-US" sz="2800" b="1" dirty="0">
              <a:solidFill>
                <a:srgbClr val="3F5CBF"/>
              </a:solidFill>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a:xfrm>
            <a:off x="6353778" y="6492875"/>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F5CBF"/>
                </a:solidFill>
                <a:effectLst/>
                <a:uLnTx/>
                <a:uFillTx/>
                <a:latin typeface="Times New Roman" panose="02020603050405020304" pitchFamily="18" charset="0"/>
                <a:ea typeface="+mn-ea"/>
                <a:cs typeface="Times New Roman" panose="02020603050405020304" pitchFamily="18" charset="0"/>
              </a:rPr>
              <a:t>© 2018 Simulation Solutions, Inc.</a:t>
            </a:r>
            <a:endParaRPr kumimoji="0" lang="en-US" sz="1200" b="1" i="0" u="none" strike="noStrike" kern="1200" cap="none" spc="0" normalizeH="0" baseline="0" noProof="0" dirty="0">
              <a:ln>
                <a:noFill/>
              </a:ln>
              <a:solidFill>
                <a:srgbClr val="3F5CBF"/>
              </a:solidFill>
              <a:effectLst/>
              <a:uLnTx/>
              <a:uFillTx/>
              <a:latin typeface="Times New Roman" panose="02020603050405020304" pitchFamily="18" charset="0"/>
              <a:ea typeface="+mn-ea"/>
              <a:cs typeface="Times New Roman" panose="02020603050405020304" pitchFamily="18" charset="0"/>
            </a:endParaRPr>
          </a:p>
        </p:txBody>
      </p:sp>
      <p:cxnSp>
        <p:nvCxnSpPr>
          <p:cNvPr id="6" name="Straight Arrow Connector 5"/>
          <p:cNvCxnSpPr/>
          <p:nvPr/>
        </p:nvCxnSpPr>
        <p:spPr>
          <a:xfrm>
            <a:off x="961792" y="3867048"/>
            <a:ext cx="685141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875841" y="2636520"/>
            <a:ext cx="454485" cy="123380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2649549" y="2644140"/>
            <a:ext cx="450155" cy="12287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4436117" y="2620953"/>
            <a:ext cx="449029" cy="125487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6093400" y="2628900"/>
            <a:ext cx="457291" cy="12582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2012608" y="3878022"/>
            <a:ext cx="429957" cy="108555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357527" y="3872176"/>
            <a:ext cx="413299" cy="11024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149037" y="3869076"/>
            <a:ext cx="496332" cy="12071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78668" y="2972589"/>
            <a:ext cx="685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313267" y="3264206"/>
            <a:ext cx="7655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2072027" y="2934489"/>
            <a:ext cx="6589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3833323" y="2933845"/>
            <a:ext cx="685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500312" y="2904079"/>
            <a:ext cx="685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2076450" y="3209537"/>
            <a:ext cx="7632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3835400" y="3200506"/>
            <a:ext cx="7824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3634740" y="4218548"/>
            <a:ext cx="100349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5529263" y="4222844"/>
            <a:ext cx="9748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5523653" y="3208639"/>
            <a:ext cx="7650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451526" y="2207260"/>
            <a:ext cx="1064007" cy="360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a:ea typeface="+mn-ea"/>
                <a:cs typeface="+mn-cs"/>
              </a:rPr>
              <a:t>Eq</a:t>
            </a:r>
            <a:r>
              <a:rPr kumimoji="0" lang="en-US" sz="1200" b="0" i="0" u="none" strike="noStrike" kern="1200" cap="none" spc="0" normalizeH="0" baseline="0" noProof="0" dirty="0">
                <a:ln>
                  <a:noFill/>
                </a:ln>
                <a:solidFill>
                  <a:prstClr val="white"/>
                </a:solidFill>
                <a:effectLst/>
                <a:uLnTx/>
                <a:uFillTx/>
                <a:latin typeface="Calibri"/>
                <a:ea typeface="+mn-ea"/>
                <a:cs typeface="+mn-cs"/>
              </a:rPr>
              <a:t>uipment</a:t>
            </a:r>
          </a:p>
        </p:txBody>
      </p:sp>
      <p:sp>
        <p:nvSpPr>
          <p:cNvPr id="56" name="Rectangle 55"/>
          <p:cNvSpPr/>
          <p:nvPr/>
        </p:nvSpPr>
        <p:spPr>
          <a:xfrm>
            <a:off x="2020227" y="2212341"/>
            <a:ext cx="1145459" cy="378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a:ea typeface="+mn-ea"/>
                <a:cs typeface="+mn-cs"/>
              </a:rPr>
              <a:t>U</a:t>
            </a:r>
            <a:r>
              <a:rPr kumimoji="0" lang="en-US" sz="1200" b="0" i="0" u="none" strike="noStrike" kern="1200" cap="none" spc="0" normalizeH="0" baseline="0" noProof="0" dirty="0">
                <a:ln>
                  <a:noFill/>
                </a:ln>
                <a:solidFill>
                  <a:prstClr val="white"/>
                </a:solidFill>
                <a:effectLst/>
                <a:uLnTx/>
                <a:uFillTx/>
                <a:latin typeface="Calibri"/>
                <a:ea typeface="+mn-ea"/>
                <a:cs typeface="+mn-cs"/>
              </a:rPr>
              <a:t>tilities</a:t>
            </a:r>
          </a:p>
        </p:txBody>
      </p:sp>
      <p:sp>
        <p:nvSpPr>
          <p:cNvPr id="57" name="Rectangle 56"/>
          <p:cNvSpPr/>
          <p:nvPr/>
        </p:nvSpPr>
        <p:spPr>
          <a:xfrm>
            <a:off x="3632104" y="2226732"/>
            <a:ext cx="1320895" cy="364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a:ea typeface="+mn-ea"/>
                <a:cs typeface="+mn-cs"/>
              </a:rPr>
              <a:t>I</a:t>
            </a:r>
            <a:r>
              <a:rPr kumimoji="0" lang="en-US" sz="1200" b="0" i="0" u="none" strike="noStrike" kern="1200" cap="none" spc="0" normalizeH="0" baseline="0" noProof="0" dirty="0">
                <a:ln>
                  <a:noFill/>
                </a:ln>
                <a:solidFill>
                  <a:prstClr val="white"/>
                </a:solidFill>
                <a:effectLst/>
                <a:uLnTx/>
                <a:uFillTx/>
                <a:latin typeface="Calibri"/>
                <a:ea typeface="+mn-ea"/>
                <a:cs typeface="+mn-cs"/>
              </a:rPr>
              <a:t>nstrumentation</a:t>
            </a:r>
          </a:p>
        </p:txBody>
      </p:sp>
      <p:sp>
        <p:nvSpPr>
          <p:cNvPr id="58" name="Rectangle 57"/>
          <p:cNvSpPr/>
          <p:nvPr/>
        </p:nvSpPr>
        <p:spPr>
          <a:xfrm>
            <a:off x="5456602" y="2217420"/>
            <a:ext cx="1241378" cy="373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a:ea typeface="+mn-ea"/>
                <a:cs typeface="+mn-cs"/>
              </a:rPr>
              <a:t>P</a:t>
            </a:r>
            <a:r>
              <a:rPr kumimoji="0" lang="en-US" sz="1200" b="0" i="0" u="none" strike="noStrike" kern="1200" cap="none" spc="0" normalizeH="0" baseline="0" noProof="0" dirty="0">
                <a:ln>
                  <a:noFill/>
                </a:ln>
                <a:solidFill>
                  <a:prstClr val="white"/>
                </a:solidFill>
                <a:effectLst/>
                <a:uLnTx/>
                <a:uFillTx/>
                <a:latin typeface="Calibri"/>
                <a:ea typeface="+mn-ea"/>
                <a:cs typeface="+mn-cs"/>
              </a:rPr>
              <a:t>rocess</a:t>
            </a:r>
          </a:p>
        </p:txBody>
      </p:sp>
      <p:sp>
        <p:nvSpPr>
          <p:cNvPr id="60" name="Rectangle 59"/>
          <p:cNvSpPr/>
          <p:nvPr/>
        </p:nvSpPr>
        <p:spPr>
          <a:xfrm>
            <a:off x="1310640" y="5127386"/>
            <a:ext cx="1188720" cy="3590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a:ea typeface="+mn-ea"/>
                <a:cs typeface="+mn-cs"/>
              </a:rPr>
              <a:t>P</a:t>
            </a:r>
            <a:r>
              <a:rPr kumimoji="0" lang="en-US" sz="1200" b="0" i="0" u="none" strike="noStrike" kern="1200" cap="none" spc="0" normalizeH="0" baseline="0" noProof="0" dirty="0">
                <a:ln>
                  <a:noFill/>
                </a:ln>
                <a:solidFill>
                  <a:prstClr val="white"/>
                </a:solidFill>
                <a:effectLst/>
                <a:uLnTx/>
                <a:uFillTx/>
                <a:latin typeface="Calibri"/>
                <a:ea typeface="+mn-ea"/>
                <a:cs typeface="+mn-cs"/>
              </a:rPr>
              <a:t>eople</a:t>
            </a:r>
          </a:p>
        </p:txBody>
      </p:sp>
      <p:sp>
        <p:nvSpPr>
          <p:cNvPr id="61" name="Rectangle 60"/>
          <p:cNvSpPr/>
          <p:nvPr/>
        </p:nvSpPr>
        <p:spPr>
          <a:xfrm>
            <a:off x="3596640" y="5150247"/>
            <a:ext cx="1195132" cy="3742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a:ea typeface="+mn-ea"/>
                <a:cs typeface="+mn-cs"/>
              </a:rPr>
              <a:t>E</a:t>
            </a:r>
            <a:r>
              <a:rPr kumimoji="0" lang="en-US" sz="1200" b="0" i="0" u="none" strike="noStrike" kern="1200" cap="none" spc="0" normalizeH="0" baseline="0" noProof="0" dirty="0">
                <a:ln>
                  <a:noFill/>
                </a:ln>
                <a:solidFill>
                  <a:prstClr val="white"/>
                </a:solidFill>
                <a:effectLst/>
                <a:uLnTx/>
                <a:uFillTx/>
                <a:latin typeface="Calibri"/>
                <a:ea typeface="+mn-ea"/>
                <a:cs typeface="+mn-cs"/>
              </a:rPr>
              <a:t>nvironment</a:t>
            </a:r>
          </a:p>
        </p:txBody>
      </p:sp>
      <p:sp>
        <p:nvSpPr>
          <p:cNvPr id="62" name="Rectangle 61"/>
          <p:cNvSpPr/>
          <p:nvPr/>
        </p:nvSpPr>
        <p:spPr>
          <a:xfrm>
            <a:off x="5539740" y="5142626"/>
            <a:ext cx="1295400" cy="386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a:ea typeface="+mn-ea"/>
                <a:cs typeface="+mn-cs"/>
              </a:rPr>
              <a:t>D</a:t>
            </a:r>
            <a:r>
              <a:rPr kumimoji="0" lang="en-US" sz="1200" b="0" i="0" u="none" strike="noStrike" kern="1200" cap="none" spc="0" normalizeH="0" baseline="0" noProof="0" dirty="0">
                <a:ln>
                  <a:noFill/>
                </a:ln>
                <a:solidFill>
                  <a:prstClr val="white"/>
                </a:solidFill>
                <a:effectLst/>
                <a:uLnTx/>
                <a:uFillTx/>
                <a:latin typeface="Calibri"/>
                <a:ea typeface="+mn-ea"/>
                <a:cs typeface="+mn-cs"/>
              </a:rPr>
              <a:t>ownstream / Upstream</a:t>
            </a:r>
          </a:p>
        </p:txBody>
      </p:sp>
      <p:sp>
        <p:nvSpPr>
          <p:cNvPr id="63" name="Oval 62"/>
          <p:cNvSpPr/>
          <p:nvPr/>
        </p:nvSpPr>
        <p:spPr>
          <a:xfrm>
            <a:off x="7477257" y="3072345"/>
            <a:ext cx="1600200" cy="1650365"/>
          </a:xfrm>
          <a:prstGeom prst="ellipse">
            <a:avLst/>
          </a:prstGeom>
          <a:solidFill>
            <a:schemeClr val="accent2">
              <a:lumMod val="7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Plant</a:t>
            </a:r>
            <a:br>
              <a:rPr kumimoji="0" lang="en-US" sz="1800" b="0" i="0" u="none" strike="noStrike" kern="1200" cap="none" spc="0" normalizeH="0" baseline="0" noProof="0" dirty="0">
                <a:ln>
                  <a:noFill/>
                </a:ln>
                <a:solidFill>
                  <a:prstClr val="white"/>
                </a:solidFill>
                <a:effectLst/>
                <a:uLnTx/>
                <a:uFillTx/>
                <a:latin typeface="Calibri"/>
                <a:ea typeface="+mn-ea"/>
                <a:cs typeface="+mn-cs"/>
              </a:rPr>
            </a:br>
            <a:r>
              <a:rPr kumimoji="0" lang="en-US" sz="1800" b="0" i="0" u="none" strike="noStrike" kern="1200" cap="none" spc="0" normalizeH="0" baseline="0" noProof="0" dirty="0">
                <a:ln>
                  <a:noFill/>
                </a:ln>
                <a:solidFill>
                  <a:prstClr val="white"/>
                </a:solidFill>
                <a:effectLst/>
                <a:uLnTx/>
                <a:uFillTx/>
                <a:latin typeface="Calibri"/>
                <a:ea typeface="+mn-ea"/>
                <a:cs typeface="+mn-cs"/>
              </a:rPr>
              <a:t>Upset</a:t>
            </a:r>
          </a:p>
        </p:txBody>
      </p:sp>
      <p:sp>
        <p:nvSpPr>
          <p:cNvPr id="65" name="TextBox 64"/>
          <p:cNvSpPr txBox="1"/>
          <p:nvPr/>
        </p:nvSpPr>
        <p:spPr>
          <a:xfrm>
            <a:off x="977993" y="2795346"/>
            <a:ext cx="8745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Pumps</a:t>
            </a:r>
          </a:p>
        </p:txBody>
      </p:sp>
      <p:sp>
        <p:nvSpPr>
          <p:cNvPr id="66" name="TextBox 65"/>
          <p:cNvSpPr txBox="1"/>
          <p:nvPr/>
        </p:nvSpPr>
        <p:spPr>
          <a:xfrm>
            <a:off x="1096192" y="3095979"/>
            <a:ext cx="108760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Valves</a:t>
            </a:r>
          </a:p>
        </p:txBody>
      </p:sp>
      <p:sp>
        <p:nvSpPr>
          <p:cNvPr id="68" name="TextBox 67"/>
          <p:cNvSpPr txBox="1"/>
          <p:nvPr/>
        </p:nvSpPr>
        <p:spPr>
          <a:xfrm>
            <a:off x="2973092" y="3380966"/>
            <a:ext cx="121790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Cooling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Water</a:t>
            </a:r>
          </a:p>
        </p:txBody>
      </p:sp>
      <p:sp>
        <p:nvSpPr>
          <p:cNvPr id="69" name="TextBox 68"/>
          <p:cNvSpPr txBox="1"/>
          <p:nvPr/>
        </p:nvSpPr>
        <p:spPr>
          <a:xfrm>
            <a:off x="2740672" y="2799322"/>
            <a:ext cx="12152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Steam</a:t>
            </a:r>
          </a:p>
        </p:txBody>
      </p:sp>
      <p:sp>
        <p:nvSpPr>
          <p:cNvPr id="70" name="TextBox 69"/>
          <p:cNvSpPr txBox="1"/>
          <p:nvPr/>
        </p:nvSpPr>
        <p:spPr>
          <a:xfrm>
            <a:off x="4494472" y="2682252"/>
            <a:ext cx="96012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Controls</a:t>
            </a:r>
          </a:p>
        </p:txBody>
      </p:sp>
      <p:sp>
        <p:nvSpPr>
          <p:cNvPr id="71" name="TextBox 70"/>
          <p:cNvSpPr txBox="1"/>
          <p:nvPr/>
        </p:nvSpPr>
        <p:spPr>
          <a:xfrm>
            <a:off x="4581377" y="2972589"/>
            <a:ext cx="107565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Sensors</a:t>
            </a:r>
          </a:p>
        </p:txBody>
      </p:sp>
      <p:sp>
        <p:nvSpPr>
          <p:cNvPr id="72" name="TextBox 71"/>
          <p:cNvSpPr txBox="1"/>
          <p:nvPr/>
        </p:nvSpPr>
        <p:spPr>
          <a:xfrm>
            <a:off x="6171671" y="2719413"/>
            <a:ext cx="202865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Feed Quality/Temperature</a:t>
            </a:r>
          </a:p>
        </p:txBody>
      </p:sp>
      <p:sp>
        <p:nvSpPr>
          <p:cNvPr id="73" name="TextBox 72"/>
          <p:cNvSpPr txBox="1"/>
          <p:nvPr/>
        </p:nvSpPr>
        <p:spPr>
          <a:xfrm>
            <a:off x="6285363" y="3015840"/>
            <a:ext cx="23438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Catalyst </a:t>
            </a:r>
          </a:p>
        </p:txBody>
      </p:sp>
      <p:sp>
        <p:nvSpPr>
          <p:cNvPr id="74" name="TextBox 73"/>
          <p:cNvSpPr txBox="1"/>
          <p:nvPr/>
        </p:nvSpPr>
        <p:spPr>
          <a:xfrm>
            <a:off x="2327506" y="3978979"/>
            <a:ext cx="149820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BVs + Drains</a:t>
            </a:r>
          </a:p>
        </p:txBody>
      </p:sp>
      <p:sp>
        <p:nvSpPr>
          <p:cNvPr id="75" name="TextBox 74"/>
          <p:cNvSpPr txBox="1"/>
          <p:nvPr/>
        </p:nvSpPr>
        <p:spPr>
          <a:xfrm>
            <a:off x="2207309" y="4290090"/>
            <a:ext cx="104100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Fatigue</a:t>
            </a:r>
          </a:p>
        </p:txBody>
      </p:sp>
      <p:sp>
        <p:nvSpPr>
          <p:cNvPr id="77" name="TextBox 76"/>
          <p:cNvSpPr txBox="1"/>
          <p:nvPr/>
        </p:nvSpPr>
        <p:spPr>
          <a:xfrm>
            <a:off x="4446383" y="4653239"/>
            <a:ext cx="10756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Ambient Temperature</a:t>
            </a:r>
          </a:p>
        </p:txBody>
      </p:sp>
      <p:sp>
        <p:nvSpPr>
          <p:cNvPr id="78" name="TextBox 77"/>
          <p:cNvSpPr txBox="1"/>
          <p:nvPr/>
        </p:nvSpPr>
        <p:spPr>
          <a:xfrm>
            <a:off x="4690270" y="4076849"/>
            <a:ext cx="9185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Rain</a:t>
            </a:r>
          </a:p>
        </p:txBody>
      </p:sp>
      <p:sp>
        <p:nvSpPr>
          <p:cNvPr id="79" name="TextBox 78"/>
          <p:cNvSpPr txBox="1"/>
          <p:nvPr/>
        </p:nvSpPr>
        <p:spPr>
          <a:xfrm>
            <a:off x="6500919" y="4083266"/>
            <a:ext cx="102346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Tankage</a:t>
            </a:r>
          </a:p>
        </p:txBody>
      </p:sp>
      <p:sp>
        <p:nvSpPr>
          <p:cNvPr id="80" name="TextBox 79"/>
          <p:cNvSpPr txBox="1"/>
          <p:nvPr/>
        </p:nvSpPr>
        <p:spPr>
          <a:xfrm>
            <a:off x="6366298" y="4396082"/>
            <a:ext cx="14759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Back Pressure</a:t>
            </a:r>
          </a:p>
        </p:txBody>
      </p:sp>
      <p:cxnSp>
        <p:nvCxnSpPr>
          <p:cNvPr id="51" name="Straight Connector 50"/>
          <p:cNvCxnSpPr/>
          <p:nvPr/>
        </p:nvCxnSpPr>
        <p:spPr>
          <a:xfrm flipH="1">
            <a:off x="352213" y="3549543"/>
            <a:ext cx="8491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186947" y="3420368"/>
            <a:ext cx="124033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Exchangers</a:t>
            </a:r>
          </a:p>
        </p:txBody>
      </p:sp>
      <p:cxnSp>
        <p:nvCxnSpPr>
          <p:cNvPr id="52" name="Straight Connector 51"/>
          <p:cNvCxnSpPr/>
          <p:nvPr/>
        </p:nvCxnSpPr>
        <p:spPr>
          <a:xfrm flipH="1">
            <a:off x="2074333" y="3534180"/>
            <a:ext cx="9066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830193" y="3081362"/>
            <a:ext cx="70674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Power</a:t>
            </a:r>
          </a:p>
        </p:txBody>
      </p:sp>
      <p:cxnSp>
        <p:nvCxnSpPr>
          <p:cNvPr id="54" name="Straight Connector 53"/>
          <p:cNvCxnSpPr/>
          <p:nvPr/>
        </p:nvCxnSpPr>
        <p:spPr>
          <a:xfrm flipH="1">
            <a:off x="3843867" y="3473859"/>
            <a:ext cx="9129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06902" y="3306760"/>
            <a:ext cx="200050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Regulators </a:t>
            </a:r>
          </a:p>
        </p:txBody>
      </p:sp>
      <p:sp>
        <p:nvSpPr>
          <p:cNvPr id="16" name="TextBox 15"/>
          <p:cNvSpPr txBox="1"/>
          <p:nvPr/>
        </p:nvSpPr>
        <p:spPr>
          <a:xfrm>
            <a:off x="2107858" y="4603769"/>
            <a:ext cx="18607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Communication</a:t>
            </a:r>
          </a:p>
        </p:txBody>
      </p:sp>
      <p:pic>
        <p:nvPicPr>
          <p:cNvPr id="64" name="Picture 6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6032" y="1626385"/>
            <a:ext cx="682435" cy="541082"/>
          </a:xfrm>
          <a:prstGeom prst="rect">
            <a:avLst/>
          </a:prstGeom>
          <a:noFill/>
        </p:spPr>
      </p:pic>
      <p:pic>
        <p:nvPicPr>
          <p:cNvPr id="76" name="Picture 7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1333" y="1580913"/>
            <a:ext cx="735038" cy="603487"/>
          </a:xfrm>
          <a:prstGeom prst="rect">
            <a:avLst/>
          </a:prstGeom>
          <a:noFill/>
        </p:spPr>
      </p:pic>
      <p:pic>
        <p:nvPicPr>
          <p:cNvPr id="83" name="Picture 8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3933" y="1595312"/>
            <a:ext cx="620566" cy="563688"/>
          </a:xfrm>
          <a:prstGeom prst="rect">
            <a:avLst/>
          </a:prstGeom>
          <a:noFill/>
        </p:spPr>
      </p:pic>
      <p:pic>
        <p:nvPicPr>
          <p:cNvPr id="84" name="Picture 8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94026" y="1547431"/>
            <a:ext cx="545907" cy="577702"/>
          </a:xfrm>
          <a:prstGeom prst="rect">
            <a:avLst/>
          </a:prstGeom>
          <a:noFill/>
        </p:spPr>
      </p:pic>
      <p:cxnSp>
        <p:nvCxnSpPr>
          <p:cNvPr id="85" name="Straight Connector 84"/>
          <p:cNvCxnSpPr/>
          <p:nvPr/>
        </p:nvCxnSpPr>
        <p:spPr>
          <a:xfrm flipH="1">
            <a:off x="1139190" y="4207249"/>
            <a:ext cx="118991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1152525" y="4482682"/>
            <a:ext cx="10547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1171575" y="4771130"/>
            <a:ext cx="917609" cy="8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3634740" y="4499708"/>
            <a:ext cx="89283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5519738" y="4542055"/>
            <a:ext cx="84447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1" name="Picture 90"/>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0848" y="5613400"/>
            <a:ext cx="821722" cy="728972"/>
          </a:xfrm>
          <a:prstGeom prst="rect">
            <a:avLst/>
          </a:prstGeom>
          <a:noFill/>
        </p:spPr>
      </p:pic>
      <p:pic>
        <p:nvPicPr>
          <p:cNvPr id="92" name="Picture 9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00277" y="5633526"/>
            <a:ext cx="731520" cy="731520"/>
          </a:xfrm>
          <a:prstGeom prst="rect">
            <a:avLst/>
          </a:prstGeom>
          <a:noFill/>
        </p:spPr>
      </p:pic>
      <p:pic>
        <p:nvPicPr>
          <p:cNvPr id="93" name="Picture 92"/>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31369" y="5625059"/>
            <a:ext cx="822960" cy="731520"/>
          </a:xfrm>
          <a:prstGeom prst="rect">
            <a:avLst/>
          </a:prstGeom>
          <a:noFill/>
        </p:spPr>
      </p:pic>
      <p:sp>
        <p:nvSpPr>
          <p:cNvPr id="38" name="TextBox 37"/>
          <p:cNvSpPr txBox="1"/>
          <p:nvPr/>
        </p:nvSpPr>
        <p:spPr>
          <a:xfrm>
            <a:off x="278668" y="592667"/>
            <a:ext cx="8509732" cy="923330"/>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OBSERVATIONS: (PV’s, Trends, Alarms…)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00" name="Straight Connector 99"/>
          <p:cNvCxnSpPr/>
          <p:nvPr/>
        </p:nvCxnSpPr>
        <p:spPr>
          <a:xfrm flipH="1">
            <a:off x="5565987" y="3479046"/>
            <a:ext cx="8412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6419137" y="3320640"/>
            <a:ext cx="23438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Levels</a:t>
            </a:r>
          </a:p>
        </p:txBody>
      </p:sp>
      <p:sp>
        <p:nvSpPr>
          <p:cNvPr id="104" name="TextBox 103"/>
          <p:cNvSpPr txBox="1"/>
          <p:nvPr/>
        </p:nvSpPr>
        <p:spPr>
          <a:xfrm>
            <a:off x="6253296" y="4726107"/>
            <a:ext cx="23438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Non-Steady State</a:t>
            </a:r>
          </a:p>
        </p:txBody>
      </p:sp>
      <p:sp>
        <p:nvSpPr>
          <p:cNvPr id="105" name="TextBox 104"/>
          <p:cNvSpPr txBox="1"/>
          <p:nvPr/>
        </p:nvSpPr>
        <p:spPr>
          <a:xfrm>
            <a:off x="4572769" y="4370295"/>
            <a:ext cx="23438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Wind</a:t>
            </a:r>
          </a:p>
        </p:txBody>
      </p:sp>
      <p:cxnSp>
        <p:nvCxnSpPr>
          <p:cNvPr id="108" name="Straight Connector 107"/>
          <p:cNvCxnSpPr/>
          <p:nvPr/>
        </p:nvCxnSpPr>
        <p:spPr>
          <a:xfrm flipH="1">
            <a:off x="5433060" y="4888131"/>
            <a:ext cx="7914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3619500" y="4837845"/>
            <a:ext cx="81044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5700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1306448"/>
            <a:ext cx="6621780" cy="4966335"/>
          </a:xfrm>
          <a:prstGeom prst="rect">
            <a:avLst/>
          </a:prstGeom>
        </p:spPr>
      </p:pic>
      <p:sp>
        <p:nvSpPr>
          <p:cNvPr id="4" name="Rectangle 3"/>
          <p:cNvSpPr/>
          <p:nvPr/>
        </p:nvSpPr>
        <p:spPr>
          <a:xfrm>
            <a:off x="585216" y="295168"/>
            <a:ext cx="797356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E5DBF"/>
                </a:solidFill>
                <a:effectLst/>
                <a:uLnTx/>
                <a:uFillTx/>
                <a:latin typeface="Times New Roman"/>
                <a:ea typeface="Calibri"/>
                <a:cs typeface="+mn-cs"/>
              </a:rPr>
              <a:t>Hot Work Permit Sample</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4373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286002"/>
            <a:ext cx="6858000" cy="5143500"/>
          </a:xfrm>
          <a:prstGeom prst="rect">
            <a:avLst/>
          </a:prstGeom>
        </p:spPr>
      </p:pic>
      <p:sp>
        <p:nvSpPr>
          <p:cNvPr id="4" name="Rectangle 3"/>
          <p:cNvSpPr/>
          <p:nvPr/>
        </p:nvSpPr>
        <p:spPr>
          <a:xfrm>
            <a:off x="585216" y="295168"/>
            <a:ext cx="797356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E5DBF"/>
                </a:solidFill>
                <a:effectLst/>
                <a:uLnTx/>
                <a:uFillTx/>
                <a:latin typeface="Times New Roman"/>
                <a:ea typeface="Calibri"/>
                <a:cs typeface="+mn-cs"/>
              </a:rPr>
              <a:t>Plant Entry Pass Sample</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8257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p>
        </p:txBody>
      </p:sp>
      <p:pic>
        <p:nvPicPr>
          <p:cNvPr id="3" name="Picture 2"/>
          <p:cNvPicPr>
            <a:picLocks noChangeAspect="1"/>
          </p:cNvPicPr>
          <p:nvPr/>
        </p:nvPicPr>
        <p:blipFill>
          <a:blip r:embed="rId2"/>
          <a:stretch>
            <a:fillRect/>
          </a:stretch>
        </p:blipFill>
        <p:spPr>
          <a:xfrm>
            <a:off x="2167128" y="1212646"/>
            <a:ext cx="4813480" cy="5581345"/>
          </a:xfrm>
          <a:prstGeom prst="rect">
            <a:avLst/>
          </a:prstGeom>
        </p:spPr>
      </p:pic>
      <p:sp>
        <p:nvSpPr>
          <p:cNvPr id="4" name="Rectangle 3"/>
          <p:cNvSpPr/>
          <p:nvPr/>
        </p:nvSpPr>
        <p:spPr>
          <a:xfrm>
            <a:off x="475488" y="103144"/>
            <a:ext cx="797356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E5DBF"/>
                </a:solidFill>
                <a:effectLst/>
                <a:uLnTx/>
                <a:uFillTx/>
                <a:latin typeface="Times New Roman"/>
                <a:ea typeface="Calibri"/>
                <a:cs typeface="+mn-cs"/>
              </a:rPr>
              <a:t>Production Rates / Specs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E5DBF"/>
                </a:solidFill>
                <a:effectLst/>
                <a:uLnTx/>
                <a:uFillTx/>
                <a:latin typeface="Times New Roman"/>
                <a:ea typeface="Calibri"/>
                <a:cs typeface="+mn-cs"/>
              </a:rPr>
              <a:t>Recording Sheet (Profitability)</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36181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 2018 Simulation Solutions, Inc.</a:t>
            </a: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0" y="180703"/>
            <a:ext cx="914399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3E5DBF"/>
                </a:solidFill>
                <a:effectLst/>
                <a:uLnTx/>
                <a:uFillTx/>
                <a:latin typeface="Times New Roman"/>
                <a:ea typeface="Calibri"/>
                <a:cs typeface="+mn-cs"/>
              </a:rPr>
              <a:t>Workshop Schedule</a:t>
            </a:r>
          </a:p>
        </p:txBody>
      </p:sp>
      <p:sp>
        <p:nvSpPr>
          <p:cNvPr id="4" name="TextBox 3"/>
          <p:cNvSpPr txBox="1"/>
          <p:nvPr/>
        </p:nvSpPr>
        <p:spPr>
          <a:xfrm>
            <a:off x="196594" y="2206697"/>
            <a:ext cx="8750809" cy="3046988"/>
          </a:xfrm>
          <a:prstGeom prst="rect">
            <a:avLst/>
          </a:prstGeom>
          <a:noFill/>
        </p:spPr>
        <p:txBody>
          <a:bodyPr wrap="square" rtlCol="0">
            <a:spAutoFit/>
          </a:bodyPr>
          <a:lstStyle/>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0" i="0" u="none" strike="noStrike" kern="1200" cap="none" spc="0" normalizeH="0" baseline="0" noProof="0" dirty="0">
                <a:ln>
                  <a:noFill/>
                </a:ln>
                <a:solidFill>
                  <a:prstClr val="black"/>
                </a:solidFill>
                <a:effectLst/>
                <a:uLnTx/>
                <a:uFillTx/>
                <a:latin typeface="Times New Roman"/>
                <a:ea typeface="Calibri"/>
                <a:cs typeface="+mn-cs"/>
              </a:rPr>
              <a:t>Shift Change Case Studies and Justification</a:t>
            </a: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prstClr val="black"/>
              </a:solidFill>
              <a:effectLst/>
              <a:uLnTx/>
              <a:uFillTx/>
              <a:latin typeface="Times New Roman"/>
              <a:ea typeface="Calibri"/>
              <a:cs typeface="+mn-cs"/>
            </a:endParaRP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0" i="0" u="none" strike="noStrike" kern="1200" cap="none" spc="0" normalizeH="0" baseline="0" noProof="0" dirty="0">
                <a:ln>
                  <a:noFill/>
                </a:ln>
                <a:solidFill>
                  <a:prstClr val="black"/>
                </a:solidFill>
                <a:effectLst/>
                <a:uLnTx/>
                <a:uFillTx/>
                <a:latin typeface="Times New Roman"/>
                <a:ea typeface="Calibri"/>
                <a:cs typeface="+mn-cs"/>
              </a:rPr>
              <a:t>Introduction to Shift Change Exercise</a:t>
            </a: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prstClr val="black"/>
              </a:solidFill>
              <a:effectLst/>
              <a:uLnTx/>
              <a:uFillTx/>
              <a:latin typeface="Times New Roman"/>
              <a:ea typeface="Calibri"/>
              <a:cs typeface="+mn-cs"/>
            </a:endParaRP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0" i="0" u="none" strike="noStrike" kern="1200" cap="none" spc="0" normalizeH="0" baseline="0" noProof="0" dirty="0">
                <a:ln>
                  <a:noFill/>
                </a:ln>
                <a:solidFill>
                  <a:prstClr val="black"/>
                </a:solidFill>
                <a:effectLst/>
                <a:uLnTx/>
                <a:uFillTx/>
                <a:latin typeface="Times New Roman"/>
                <a:ea typeface="Calibri"/>
                <a:cs typeface="+mn-cs"/>
              </a:rPr>
              <a:t>Shift Change Exercise Roleplay</a:t>
            </a: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prstClr val="black"/>
              </a:solidFill>
              <a:effectLst/>
              <a:uLnTx/>
              <a:uFillTx/>
              <a:latin typeface="Times New Roman"/>
              <a:ea typeface="Calibri"/>
              <a:cs typeface="+mn-cs"/>
            </a:endParaRP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0" i="0" u="none" strike="noStrike" kern="1200" cap="none" spc="0" normalizeH="0" baseline="0" noProof="0" dirty="0">
                <a:ln>
                  <a:noFill/>
                </a:ln>
                <a:solidFill>
                  <a:prstClr val="black"/>
                </a:solidFill>
                <a:effectLst/>
                <a:uLnTx/>
                <a:uFillTx/>
                <a:latin typeface="Times New Roman"/>
                <a:ea typeface="Calibri"/>
                <a:cs typeface="+mn-cs"/>
              </a:rPr>
              <a:t>Shift Change Exercise Recap – Instructor Tips</a:t>
            </a:r>
          </a:p>
          <a:p>
            <a:pPr marL="857250" marR="0" lvl="0" indent="-8572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prstClr val="black"/>
              </a:solidFill>
              <a:effectLst/>
              <a:uLnTx/>
              <a:uFillTx/>
              <a:latin typeface="Times New Roman"/>
              <a:ea typeface="Calibri"/>
              <a:cs typeface="+mn-cs"/>
            </a:endParaRPr>
          </a:p>
        </p:txBody>
      </p:sp>
      <p:sp>
        <p:nvSpPr>
          <p:cNvPr id="5" name="Rectangle 4"/>
          <p:cNvSpPr/>
          <p:nvPr/>
        </p:nvSpPr>
        <p:spPr>
          <a:xfrm>
            <a:off x="196594" y="4119300"/>
            <a:ext cx="7530086" cy="941832"/>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45132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3E5DBF"/>
                </a:solidFill>
                <a:latin typeface="Times New Roman"/>
                <a:ea typeface="Calibri"/>
              </a:rPr>
              <a:t>Instructor Tips </a:t>
            </a:r>
          </a:p>
        </p:txBody>
      </p:sp>
      <p:sp>
        <p:nvSpPr>
          <p:cNvPr id="3" name="Content Placeholder 2"/>
          <p:cNvSpPr>
            <a:spLocks noGrp="1"/>
          </p:cNvSpPr>
          <p:nvPr>
            <p:ph idx="1"/>
          </p:nvPr>
        </p:nvSpPr>
        <p:spPr>
          <a:xfrm>
            <a:off x="605798" y="1766887"/>
            <a:ext cx="7800975" cy="4240213"/>
          </a:xfrm>
        </p:spPr>
        <p:txBody>
          <a:bodyPr/>
          <a:lstStyle/>
          <a:p>
            <a:r>
              <a:rPr lang="en-US" sz="2000" dirty="0"/>
              <a:t>Split trainees into groups to play the role of Console Operator or Outside Operator to increase participation</a:t>
            </a:r>
          </a:p>
          <a:p>
            <a:endParaRPr lang="en-US" sz="2000" dirty="0"/>
          </a:p>
          <a:p>
            <a:r>
              <a:rPr lang="en-US" sz="2000" dirty="0"/>
              <a:t>Potential Interruptions</a:t>
            </a:r>
          </a:p>
          <a:p>
            <a:pPr lvl="1"/>
            <a:r>
              <a:rPr lang="en-US" sz="1600" dirty="0"/>
              <a:t>Work Orders from Contractors</a:t>
            </a:r>
          </a:p>
          <a:p>
            <a:pPr lvl="1"/>
            <a:r>
              <a:rPr lang="en-US" sz="1600" dirty="0"/>
              <a:t>Plant Entry Pass Needed</a:t>
            </a:r>
          </a:p>
          <a:p>
            <a:pPr lvl="1"/>
            <a:r>
              <a:rPr lang="en-US" sz="1600" dirty="0"/>
              <a:t>Call from Outside Operator</a:t>
            </a:r>
          </a:p>
          <a:p>
            <a:pPr lvl="1"/>
            <a:r>
              <a:rPr lang="en-US" sz="1600" dirty="0"/>
              <a:t>Distractions from other Operators, Supervisors, Management, etc</a:t>
            </a:r>
          </a:p>
          <a:p>
            <a:pPr lvl="1"/>
            <a:endParaRPr lang="en-US" sz="1600" dirty="0"/>
          </a:p>
          <a:p>
            <a:r>
              <a:rPr lang="en-US" sz="2000" dirty="0"/>
              <a:t>Conduct Exercise during a planned shutdown or startup on Simulator</a:t>
            </a:r>
          </a:p>
          <a:p>
            <a:endParaRPr lang="en-US" sz="2000" dirty="0"/>
          </a:p>
          <a:p>
            <a:r>
              <a:rPr lang="en-US" sz="2000" dirty="0"/>
              <a:t>Students not involved in roleplay are to complete workbook pages making notes of effective and non effective shift turnover strategies. </a:t>
            </a:r>
          </a:p>
          <a:p>
            <a:pPr lvl="1"/>
            <a:endParaRPr lang="en-US" sz="1600" dirty="0"/>
          </a:p>
        </p:txBody>
      </p:sp>
      <p:sp>
        <p:nvSpPr>
          <p:cNvPr id="4" name="Footer Placeholder 3"/>
          <p:cNvSpPr>
            <a:spLocks noGrp="1"/>
          </p:cNvSpPr>
          <p:nvPr>
            <p:ph type="ftr" sz="quarter" idx="11"/>
          </p:nvPr>
        </p:nvSpPr>
        <p:spPr/>
        <p:txBody>
          <a:bodyPr/>
          <a:lstStyle/>
          <a:p>
            <a:pPr>
              <a:defRPr/>
            </a:pPr>
            <a:r>
              <a:rPr lang="en-US">
                <a:solidFill>
                  <a:prstClr val="black">
                    <a:tint val="75000"/>
                  </a:prstClr>
                </a:solidFill>
              </a:rPr>
              <a:t>© 2018 Simulation Solutions, Inc.</a:t>
            </a:r>
            <a:endParaRPr lang="en-US" dirty="0">
              <a:solidFill>
                <a:prstClr val="black">
                  <a:tint val="75000"/>
                </a:prstClr>
              </a:solidFill>
            </a:endParaRPr>
          </a:p>
        </p:txBody>
      </p:sp>
    </p:spTree>
    <p:extLst>
      <p:ext uri="{BB962C8B-B14F-4D97-AF65-F5344CB8AC3E}">
        <p14:creationId xmlns:p14="http://schemas.microsoft.com/office/powerpoint/2010/main" val="2884195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3E5DBF"/>
                </a:solidFill>
                <a:latin typeface="Times New Roman"/>
                <a:ea typeface="Calibri"/>
              </a:rPr>
              <a:t>Audience Feedback</a:t>
            </a:r>
          </a:p>
        </p:txBody>
      </p:sp>
      <p:sp>
        <p:nvSpPr>
          <p:cNvPr id="3" name="Content Placeholder 2"/>
          <p:cNvSpPr>
            <a:spLocks noGrp="1"/>
          </p:cNvSpPr>
          <p:nvPr>
            <p:ph idx="1"/>
          </p:nvPr>
        </p:nvSpPr>
        <p:spPr/>
        <p:txBody>
          <a:bodyPr>
            <a:normAutofit fontScale="92500"/>
          </a:bodyPr>
          <a:lstStyle/>
          <a:p>
            <a:r>
              <a:rPr lang="en-US" dirty="0"/>
              <a:t>Identify 3 challenges the Operations team faced when confronting malfunctions in the Exercise.</a:t>
            </a:r>
          </a:p>
          <a:p>
            <a:pPr marL="0" indent="0">
              <a:buNone/>
            </a:pPr>
            <a:endParaRPr lang="en-US" dirty="0"/>
          </a:p>
          <a:p>
            <a:r>
              <a:rPr lang="en-US" dirty="0"/>
              <a:t>Identify 3 challenges the Operations team faced specifically concerned with Shift Handover.</a:t>
            </a:r>
          </a:p>
          <a:p>
            <a:pPr marL="0" indent="0">
              <a:buNone/>
            </a:pPr>
            <a:endParaRPr lang="en-US" dirty="0"/>
          </a:p>
          <a:p>
            <a:r>
              <a:rPr lang="en-US" dirty="0"/>
              <a:t>What are your recommendations for improving performance?</a:t>
            </a:r>
          </a:p>
          <a:p>
            <a:pPr lvl="1"/>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2018 Simulation Solutions, Inc.</a:t>
            </a:r>
          </a:p>
        </p:txBody>
      </p:sp>
    </p:spTree>
    <p:extLst>
      <p:ext uri="{BB962C8B-B14F-4D97-AF65-F5344CB8AC3E}">
        <p14:creationId xmlns:p14="http://schemas.microsoft.com/office/powerpoint/2010/main" val="42365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457042"/>
            <a:ext cx="9144000" cy="707886"/>
          </a:xfrm>
          <a:prstGeom prst="rect">
            <a:avLst/>
          </a:prstGeom>
          <a:solidFill>
            <a:schemeClr val="bg1"/>
          </a:solidFill>
        </p:spPr>
        <p:txBody>
          <a:bodyPr wrap="square">
            <a:spAutoFit/>
          </a:bodyPr>
          <a:lstStyle/>
          <a:p>
            <a:pPr algn="ctr"/>
            <a:r>
              <a:rPr lang="en-US" sz="4000" b="1" dirty="0">
                <a:solidFill>
                  <a:srgbClr val="3E5DBF"/>
                </a:solidFill>
                <a:latin typeface="Arial" panose="020B0604020202020204" pitchFamily="34" charset="0"/>
                <a:ea typeface="Calibri"/>
                <a:cs typeface="Arial" panose="020B0604020202020204" pitchFamily="34" charset="0"/>
              </a:rPr>
              <a:t>Acknowledgements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0008" y="5339136"/>
            <a:ext cx="5214817" cy="1107384"/>
          </a:xfrm>
          <a:prstGeom prst="rect">
            <a:avLst/>
          </a:prstGeom>
        </p:spPr>
      </p:pic>
      <p:sp>
        <p:nvSpPr>
          <p:cNvPr id="3" name="TextBox 2"/>
          <p:cNvSpPr txBox="1"/>
          <p:nvPr/>
        </p:nvSpPr>
        <p:spPr>
          <a:xfrm>
            <a:off x="0" y="1924049"/>
            <a:ext cx="9144000" cy="2308324"/>
          </a:xfrm>
          <a:prstGeom prst="rect">
            <a:avLst/>
          </a:prstGeom>
          <a:noFill/>
        </p:spPr>
        <p:txBody>
          <a:bodyPr wrap="square" rtlCol="0">
            <a:spAutoFit/>
          </a:bodyPr>
          <a:lstStyle/>
          <a:p>
            <a:pPr algn="ctr"/>
            <a:r>
              <a:rPr lang="en-US" sz="3600" dirty="0"/>
              <a:t>A special thank you to Ngee Ann Polytechnic, College of the Mainland and San Jacinto PTEC Department for all of their assistance and support!</a:t>
            </a:r>
          </a:p>
        </p:txBody>
      </p:sp>
    </p:spTree>
    <p:extLst>
      <p:ext uri="{BB962C8B-B14F-4D97-AF65-F5344CB8AC3E}">
        <p14:creationId xmlns:p14="http://schemas.microsoft.com/office/powerpoint/2010/main" val="2589464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7813"/>
            <a:ext cx="9144000" cy="1139825"/>
          </a:xfrm>
        </p:spPr>
        <p:txBody>
          <a:bodyPr rtlCol="0">
            <a:normAutofit fontScale="90000"/>
          </a:bodyPr>
          <a:lstStyle/>
          <a:p>
            <a:pPr eaLnBrk="1" fontAlgn="auto" hangingPunct="1">
              <a:spcAft>
                <a:spcPts val="0"/>
              </a:spcAft>
              <a:defRPr/>
            </a:pP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sz="8000" b="1" dirty="0">
                <a:solidFill>
                  <a:srgbClr val="3F5CBF"/>
                </a:solidFill>
                <a:latin typeface="Times New Roman" panose="02020603050405020304" pitchFamily="18" charset="0"/>
                <a:cs typeface="Times New Roman" panose="02020603050405020304" pitchFamily="18" charset="0"/>
              </a:rPr>
              <a:t>Thank you!</a:t>
            </a:r>
            <a:br>
              <a:rPr lang="en-US" sz="8000" b="1" dirty="0">
                <a:solidFill>
                  <a:srgbClr val="3F5CBF"/>
                </a:solidFill>
                <a:latin typeface="Times New Roman" panose="02020603050405020304" pitchFamily="18" charset="0"/>
                <a:cs typeface="Times New Roman" panose="02020603050405020304" pitchFamily="18" charset="0"/>
              </a:rPr>
            </a:br>
            <a:br>
              <a:rPr lang="en-US" b="1" dirty="0">
                <a:solidFill>
                  <a:srgbClr val="3F5CBF"/>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Donald C. Glaser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hlinkClick r:id="rId3"/>
              </a:rPr>
              <a:t>dglaser@simulation-solutions.com</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Simulation Solutions, Inc.</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Shrewsbury, NJ   07702</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hlinkClick r:id="rId4"/>
              </a:rPr>
              <a:t>www.simulation-solutions.com</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732-389-5400</a:t>
            </a:r>
            <a:endParaRPr lang="en-US" sz="20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457200" y="6356349"/>
            <a:ext cx="2895600" cy="365125"/>
          </a:xfrm>
        </p:spPr>
        <p:txBody>
          <a:bodyPr/>
          <a:lstStyle/>
          <a:p>
            <a:r>
              <a:rPr lang="en-US" b="1">
                <a:solidFill>
                  <a:srgbClr val="3F5CBF"/>
                </a:solidFill>
                <a:latin typeface="Times New Roman" panose="02020603050405020304" pitchFamily="18" charset="0"/>
                <a:cs typeface="Times New Roman" panose="02020603050405020304" pitchFamily="18" charset="0"/>
              </a:rPr>
              <a:t>© 2018 Simulation Solutions, Inc.</a:t>
            </a:r>
            <a:endParaRPr lang="en-US" b="1" dirty="0">
              <a:solidFill>
                <a:srgbClr val="3F5CB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32043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1054</TotalTime>
  <Words>1670</Words>
  <Application>Microsoft Office PowerPoint</Application>
  <PresentationFormat>On-screen Show (4:3)</PresentationFormat>
  <Paragraphs>250</Paragraphs>
  <Slides>37</Slides>
  <Notes>3</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37</vt:i4>
      </vt:variant>
    </vt:vector>
  </HeadingPairs>
  <TitlesOfParts>
    <vt:vector size="51" baseType="lpstr">
      <vt:lpstr>Arial</vt:lpstr>
      <vt:lpstr>Avenir Next</vt:lpstr>
      <vt:lpstr>Calibri</vt:lpstr>
      <vt:lpstr>Calibri Light</vt:lpstr>
      <vt:lpstr>CG Times</vt:lpstr>
      <vt:lpstr>Times New Roman</vt:lpstr>
      <vt:lpstr>Office Theme</vt:lpstr>
      <vt:lpstr>2_Office Theme</vt:lpstr>
      <vt:lpstr>1_Office Theme</vt:lpstr>
      <vt:lpstr>6_Office Theme</vt:lpstr>
      <vt:lpstr>12_Office Theme</vt:lpstr>
      <vt:lpstr>4_Office Theme</vt:lpstr>
      <vt:lpstr>13_Office Theme</vt:lpstr>
      <vt:lpstr>8_Office Theme</vt:lpstr>
      <vt:lpstr>Operations Center Shift Change Exercise </vt:lpstr>
      <vt:lpstr>Ops Center Shift Change Team Exercise</vt:lpstr>
      <vt:lpstr>PowerPoint Presentation</vt:lpstr>
      <vt:lpstr>Goal – All Round Operator</vt:lpstr>
      <vt:lpstr>Operations Jobs are Complex</vt:lpstr>
      <vt:lpstr>ADNOC Case Study:  Training Operators in Isolation</vt:lpstr>
      <vt:lpstr>Using Operator Training Simulators to Strengthen “Soft Skills”</vt:lpstr>
      <vt:lpstr>Plant Operations Team Roles – Understanding the Complexity of an Operations Team</vt:lpstr>
      <vt:lpstr>PowerPoint Presentation</vt:lpstr>
      <vt:lpstr>Yokogawa Advanced Solutions  Case Study</vt:lpstr>
      <vt:lpstr>Shift Handover Statistics</vt:lpstr>
      <vt:lpstr>Importance of Verbal Communication</vt:lpstr>
      <vt:lpstr>PowerPoint Presentation</vt:lpstr>
      <vt:lpstr>PowerPoint Presentation</vt:lpstr>
      <vt:lpstr>PowerPoint Presentation</vt:lpstr>
      <vt:lpstr>IAEA Standards: Shift Turnover</vt:lpstr>
      <vt:lpstr>IAEA Standards: Shift Turnover</vt:lpstr>
      <vt:lpstr>“Process Safety Education Using Simulators in a  Chemical Engineering Operations Center Experience” </vt:lpstr>
      <vt:lpstr>Operation Center Experience</vt:lpstr>
      <vt:lpstr>PowerPoint Presentation</vt:lpstr>
      <vt:lpstr>PowerPoint Presentation</vt:lpstr>
      <vt:lpstr>PowerPoint Presentation</vt:lpstr>
      <vt:lpstr>Ops Center Shift Change Team  Exercise Outcomes</vt:lpstr>
      <vt:lpstr>PowerPoint Presentation</vt:lpstr>
      <vt:lpstr>PowerPoint Presentation</vt:lpstr>
      <vt:lpstr>Shift Change Exercise Roles</vt:lpstr>
      <vt:lpstr>PowerPoint Presentation</vt:lpstr>
      <vt:lpstr>PowerPoint Presentation</vt:lpstr>
      <vt:lpstr>Troubleshooting Think EQ.U.I.P.P.E.D.™</vt:lpstr>
      <vt:lpstr>PowerPoint Presentation</vt:lpstr>
      <vt:lpstr>PowerPoint Presentation</vt:lpstr>
      <vt:lpstr>PowerPoint Presentation</vt:lpstr>
      <vt:lpstr>PowerPoint Presentation</vt:lpstr>
      <vt:lpstr>Instructor Tips </vt:lpstr>
      <vt:lpstr>Audience Feedback</vt:lpstr>
      <vt:lpstr>PowerPoint Presentation</vt:lpstr>
      <vt:lpstr>         Thank you!  Donald C. Glaser dglaser@simulation-solutions.com   Simulation Solutions, Inc. Shrewsbury, NJ   07702 www.simulation-solutions.com  732-389-5400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Kaiser</dc:creator>
  <cp:lastModifiedBy>Matthew Garvey</cp:lastModifiedBy>
  <cp:revision>52</cp:revision>
  <dcterms:created xsi:type="dcterms:W3CDTF">2017-09-14T17:05:40Z</dcterms:created>
  <dcterms:modified xsi:type="dcterms:W3CDTF">2018-09-27T12:08:02Z</dcterms:modified>
</cp:coreProperties>
</file>